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notesSlides/notesSlide4.xml" ContentType="application/vnd.openxmlformats-officedocument.presentationml.notesSlide+xml"/>
  <Override PartName="/ppt/charts/chart2.xml" ContentType="application/vnd.openxmlformats-officedocument.drawingml.chart+xml"/>
  <Override PartName="/ppt/notesSlides/notesSlide5.xml" ContentType="application/vnd.openxmlformats-officedocument.presentationml.notesSlide+xml"/>
  <Override PartName="/ppt/charts/chart3.xml" ContentType="application/vnd.openxmlformats-officedocument.drawingml.chart+xml"/>
  <Override PartName="/ppt/notesSlides/notesSlide6.xml" ContentType="application/vnd.openxmlformats-officedocument.presentationml.notesSlide+xml"/>
  <Override PartName="/ppt/charts/chart4.xml" ContentType="application/vnd.openxmlformats-officedocument.drawingml.chart+xml"/>
  <Override PartName="/ppt/notesSlides/notesSlide7.xml" ContentType="application/vnd.openxmlformats-officedocument.presentationml.notesSlide+xml"/>
  <Override PartName="/ppt/charts/chart5.xml" ContentType="application/vnd.openxmlformats-officedocument.drawingml.chart+xml"/>
  <Override PartName="/ppt/notesSlides/notesSlide8.xml" ContentType="application/vnd.openxmlformats-officedocument.presentationml.notesSlide+xml"/>
  <Override PartName="/ppt/charts/chart6.xml" ContentType="application/vnd.openxmlformats-officedocument.drawingml.chart+xml"/>
  <Override PartName="/ppt/notesSlides/notesSlide9.xml" ContentType="application/vnd.openxmlformats-officedocument.presentationml.notesSlide+xml"/>
  <Override PartName="/ppt/charts/chart7.xml" ContentType="application/vnd.openxmlformats-officedocument.drawingml.chart+xml"/>
  <Override PartName="/ppt/notesSlides/notesSlide10.xml" ContentType="application/vnd.openxmlformats-officedocument.presentationml.notesSlide+xml"/>
  <Override PartName="/ppt/charts/chart8.xml" ContentType="application/vnd.openxmlformats-officedocument.drawingml.chart+xml"/>
  <Override PartName="/ppt/notesSlides/notesSlide11.xml" ContentType="application/vnd.openxmlformats-officedocument.presentationml.notesSlide+xml"/>
  <Override PartName="/ppt/charts/chart9.xml" ContentType="application/vnd.openxmlformats-officedocument.drawingml.chart+xml"/>
  <Override PartName="/ppt/notesSlides/notesSlide12.xml" ContentType="application/vnd.openxmlformats-officedocument.presentationml.notesSlide+xml"/>
  <Override PartName="/ppt/charts/chart10.xml" ContentType="application/vnd.openxmlformats-officedocument.drawingml.chart+xml"/>
  <Override PartName="/ppt/notesSlides/notesSlide13.xml" ContentType="application/vnd.openxmlformats-officedocument.presentationml.notesSlide+xml"/>
  <Override PartName="/ppt/charts/chart11.xml" ContentType="application/vnd.openxmlformats-officedocument.drawingml.chart+xml"/>
  <Override PartName="/ppt/notesSlides/notesSlide14.xml" ContentType="application/vnd.openxmlformats-officedocument.presentationml.notesSlide+xml"/>
  <Override PartName="/ppt/charts/chart12.xml" ContentType="application/vnd.openxmlformats-officedocument.drawingml.chart+xml"/>
  <Override PartName="/ppt/notesSlides/notesSlide15.xml" ContentType="application/vnd.openxmlformats-officedocument.presentationml.notesSlide+xml"/>
  <Override PartName="/ppt/charts/chart13.xml" ContentType="application/vnd.openxmlformats-officedocument.drawingml.chart+xml"/>
  <Override PartName="/ppt/notesSlides/notesSlide16.xml" ContentType="application/vnd.openxmlformats-officedocument.presentationml.notesSlide+xml"/>
  <Override PartName="/ppt/charts/chart14.xml" ContentType="application/vnd.openxmlformats-officedocument.drawingml.chart+xml"/>
  <Override PartName="/ppt/notesSlides/notesSlide17.xml" ContentType="application/vnd.openxmlformats-officedocument.presentationml.notesSlide+xml"/>
  <Override PartName="/ppt/charts/chart15.xml" ContentType="application/vnd.openxmlformats-officedocument.drawingml.chart+xml"/>
  <Override PartName="/ppt/notesSlides/notesSlide18.xml" ContentType="application/vnd.openxmlformats-officedocument.presentationml.notesSlide+xml"/>
  <Override PartName="/ppt/charts/chart16.xml" ContentType="application/vnd.openxmlformats-officedocument.drawingml.chart+xml"/>
  <Override PartName="/ppt/notesSlides/notesSlide19.xml" ContentType="application/vnd.openxmlformats-officedocument.presentationml.notesSlide+xml"/>
  <Override PartName="/ppt/charts/chart17.xml" ContentType="application/vnd.openxmlformats-officedocument.drawingml.chart+xml"/>
  <Override PartName="/ppt/notesSlides/notesSlide20.xml" ContentType="application/vnd.openxmlformats-officedocument.presentationml.notesSlide+xml"/>
  <Override PartName="/ppt/charts/chart18.xml" ContentType="application/vnd.openxmlformats-officedocument.drawingml.chart+xml"/>
  <Override PartName="/ppt/notesSlides/notesSlide21.xml" ContentType="application/vnd.openxmlformats-officedocument.presentationml.notesSlide+xml"/>
  <Override PartName="/ppt/charts/chart19.xml" ContentType="application/vnd.openxmlformats-officedocument.drawingml.chart+xml"/>
  <Override PartName="/ppt/notesSlides/notesSlide22.xml" ContentType="application/vnd.openxmlformats-officedocument.presentationml.notesSlide+xml"/>
  <Override PartName="/ppt/charts/chart20.xml" ContentType="application/vnd.openxmlformats-officedocument.drawingml.chart+xml"/>
  <Override PartName="/ppt/notesSlides/notesSlide23.xml" ContentType="application/vnd.openxmlformats-officedocument.presentationml.notesSlide+xml"/>
  <Override PartName="/ppt/charts/chart21.xml" ContentType="application/vnd.openxmlformats-officedocument.drawingml.chart+xml"/>
  <Override PartName="/ppt/notesSlides/notesSlide24.xml" ContentType="application/vnd.openxmlformats-officedocument.presentationml.notesSlide+xml"/>
  <Override PartName="/ppt/charts/chart22.xml" ContentType="application/vnd.openxmlformats-officedocument.drawingml.chart+xml"/>
  <Override PartName="/ppt/notesSlides/notesSlide25.xml" ContentType="application/vnd.openxmlformats-officedocument.presentationml.notesSlide+xml"/>
  <Override PartName="/ppt/charts/chart23.xml" ContentType="application/vnd.openxmlformats-officedocument.drawingml.chart+xml"/>
  <Override PartName="/ppt/notesSlides/notesSlide26.xml" ContentType="application/vnd.openxmlformats-officedocument.presentationml.notesSlide+xml"/>
  <Override PartName="/ppt/charts/chart24.xml" ContentType="application/vnd.openxmlformats-officedocument.drawingml.chart+xml"/>
  <Override PartName="/ppt/notesSlides/notesSlide27.xml" ContentType="application/vnd.openxmlformats-officedocument.presentationml.notesSlide+xml"/>
  <Override PartName="/ppt/charts/chart25.xml" ContentType="application/vnd.openxmlformats-officedocument.drawingml.chart+xml"/>
  <Override PartName="/ppt/notesSlides/notesSlide28.xml" ContentType="application/vnd.openxmlformats-officedocument.presentationml.notesSlide+xml"/>
  <Override PartName="/ppt/charts/chart26.xml" ContentType="application/vnd.openxmlformats-officedocument.drawingml.chart+xml"/>
  <Override PartName="/ppt/notesSlides/notesSlide29.xml" ContentType="application/vnd.openxmlformats-officedocument.presentationml.notesSlide+xml"/>
  <Override PartName="/ppt/charts/chart27.xml" ContentType="application/vnd.openxmlformats-officedocument.drawingml.chart+xml"/>
  <Override PartName="/ppt/notesSlides/notesSlide30.xml" ContentType="application/vnd.openxmlformats-officedocument.presentationml.notesSlide+xml"/>
  <Override PartName="/ppt/charts/chart28.xml" ContentType="application/vnd.openxmlformats-officedocument.drawingml.chart+xml"/>
  <Override PartName="/ppt/notesSlides/notesSlide31.xml" ContentType="application/vnd.openxmlformats-officedocument.presentationml.notesSlide+xml"/>
  <Override PartName="/ppt/charts/chart29.xml" ContentType="application/vnd.openxmlformats-officedocument.drawingml.chart+xml"/>
  <Override PartName="/ppt/notesSlides/notesSlide32.xml" ContentType="application/vnd.openxmlformats-officedocument.presentationml.notesSlide+xml"/>
  <Override PartName="/ppt/charts/chart30.xml" ContentType="application/vnd.openxmlformats-officedocument.drawingml.chart+xml"/>
  <Override PartName="/ppt/notesSlides/notesSlide33.xml" ContentType="application/vnd.openxmlformats-officedocument.presentationml.notesSlide+xml"/>
  <Override PartName="/ppt/charts/chart31.xml" ContentType="application/vnd.openxmlformats-officedocument.drawingml.chart+xml"/>
  <Override PartName="/ppt/notesSlides/notesSlide34.xml" ContentType="application/vnd.openxmlformats-officedocument.presentationml.notesSlide+xml"/>
  <Override PartName="/ppt/charts/chart32.xml" ContentType="application/vnd.openxmlformats-officedocument.drawingml.chart+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Lst>
  <p:sldSz cx="10826750" cy="8120063" type="B4ISO"/>
  <p:notesSz cx="8120063" cy="1082675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65" d="100"/>
          <a:sy n="65" d="100"/>
        </p:scale>
        <p:origin x="976"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0.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21.xml.rels><?xml version="1.0" encoding="UTF-8" standalone="yes"?>
<Relationships xmlns="http://schemas.openxmlformats.org/package/2006/relationships"><Relationship Id="rId1" Type="http://schemas.openxmlformats.org/officeDocument/2006/relationships/package" Target="../embeddings/Microsoft_Excel_Worksheet20.xlsx"/></Relationships>
</file>

<file path=ppt/charts/_rels/chart22.xml.rels><?xml version="1.0" encoding="UTF-8" standalone="yes"?>
<Relationships xmlns="http://schemas.openxmlformats.org/package/2006/relationships"><Relationship Id="rId1" Type="http://schemas.openxmlformats.org/officeDocument/2006/relationships/package" Target="../embeddings/Microsoft_Excel_Worksheet21.xlsx"/></Relationships>
</file>

<file path=ppt/charts/_rels/chart23.xml.rels><?xml version="1.0" encoding="UTF-8" standalone="yes"?>
<Relationships xmlns="http://schemas.openxmlformats.org/package/2006/relationships"><Relationship Id="rId1" Type="http://schemas.openxmlformats.org/officeDocument/2006/relationships/package" Target="../embeddings/Microsoft_Excel_Worksheet22.xlsx"/></Relationships>
</file>

<file path=ppt/charts/_rels/chart24.xml.rels><?xml version="1.0" encoding="UTF-8" standalone="yes"?>
<Relationships xmlns="http://schemas.openxmlformats.org/package/2006/relationships"><Relationship Id="rId1" Type="http://schemas.openxmlformats.org/officeDocument/2006/relationships/package" Target="../embeddings/Microsoft_Excel_Worksheet23.xlsx"/></Relationships>
</file>

<file path=ppt/charts/_rels/chart25.xml.rels><?xml version="1.0" encoding="UTF-8" standalone="yes"?>
<Relationships xmlns="http://schemas.openxmlformats.org/package/2006/relationships"><Relationship Id="rId1" Type="http://schemas.openxmlformats.org/officeDocument/2006/relationships/package" Target="../embeddings/Microsoft_Excel_Worksheet24.xlsx"/></Relationships>
</file>

<file path=ppt/charts/_rels/chart26.xml.rels><?xml version="1.0" encoding="UTF-8" standalone="yes"?>
<Relationships xmlns="http://schemas.openxmlformats.org/package/2006/relationships"><Relationship Id="rId1" Type="http://schemas.openxmlformats.org/officeDocument/2006/relationships/package" Target="../embeddings/Microsoft_Excel_Worksheet25.xlsx"/></Relationships>
</file>

<file path=ppt/charts/_rels/chart27.xml.rels><?xml version="1.0" encoding="UTF-8" standalone="yes"?>
<Relationships xmlns="http://schemas.openxmlformats.org/package/2006/relationships"><Relationship Id="rId1" Type="http://schemas.openxmlformats.org/officeDocument/2006/relationships/package" Target="../embeddings/Microsoft_Excel_Worksheet26.xlsx"/></Relationships>
</file>

<file path=ppt/charts/_rels/chart28.xml.rels><?xml version="1.0" encoding="UTF-8" standalone="yes"?>
<Relationships xmlns="http://schemas.openxmlformats.org/package/2006/relationships"><Relationship Id="rId1" Type="http://schemas.openxmlformats.org/officeDocument/2006/relationships/package" Target="../embeddings/Microsoft_Excel_Worksheet27.xlsx"/></Relationships>
</file>

<file path=ppt/charts/_rels/chart29.xml.rels><?xml version="1.0" encoding="UTF-8" standalone="yes"?>
<Relationships xmlns="http://schemas.openxmlformats.org/package/2006/relationships"><Relationship Id="rId1" Type="http://schemas.openxmlformats.org/officeDocument/2006/relationships/package" Target="../embeddings/Microsoft_Excel_Worksheet28.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0.xml.rels><?xml version="1.0" encoding="UTF-8" standalone="yes"?>
<Relationships xmlns="http://schemas.openxmlformats.org/package/2006/relationships"><Relationship Id="rId1" Type="http://schemas.openxmlformats.org/officeDocument/2006/relationships/package" Target="../embeddings/Microsoft_Excel_Worksheet29.xlsx"/></Relationships>
</file>

<file path=ppt/charts/_rels/chart31.xml.rels><?xml version="1.0" encoding="UTF-8" standalone="yes"?>
<Relationships xmlns="http://schemas.openxmlformats.org/package/2006/relationships"><Relationship Id="rId1" Type="http://schemas.openxmlformats.org/officeDocument/2006/relationships/package" Target="../embeddings/Microsoft_Excel_Worksheet30.xlsx"/></Relationships>
</file>

<file path=ppt/charts/_rels/chart32.xml.rels><?xml version="1.0" encoding="UTF-8" standalone="yes"?>
<Relationships xmlns="http://schemas.openxmlformats.org/package/2006/relationships"><Relationship Id="rId1" Type="http://schemas.openxmlformats.org/officeDocument/2006/relationships/package" Target="../embeddings/Microsoft_Excel_Worksheet31.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1"/>
  <c:style val="2"/>
  <c:chart>
    <c:autoTitleDeleted val="1"/>
    <c:plotArea>
      <c:layout/>
      <c:barChart>
        <c:barDir val="bar"/>
        <c:grouping val="clustered"/>
        <c:varyColors val="0"/>
        <c:ser>
          <c:idx val="0"/>
          <c:order val="0"/>
          <c:tx>
            <c:strRef>
              <c:f>Sheet1!$B$1</c:f>
              <c:strCache>
                <c:ptCount val="1"/>
                <c:pt idx="0">
                  <c:v>%</c:v>
                </c:pt>
              </c:strCache>
            </c:strRef>
          </c:tx>
          <c:spPr>
            <a:solidFill>
              <a:srgbClr val="889099"/>
            </a:solidFill>
            <a:effectLst/>
          </c:spPr>
          <c:invertIfNegative val="0"/>
          <c:dPt>
            <c:idx val="0"/>
            <c:invertIfNegative val="0"/>
            <c:bubble3D val="0"/>
            <c:extLst>
              <c:ext xmlns:c16="http://schemas.microsoft.com/office/drawing/2014/chart" uri="{C3380CC4-5D6E-409C-BE32-E72D297353CC}">
                <c16:uniqueId val="{00000001-456E-4C15-8D69-155FE79E4F68}"/>
              </c:ext>
            </c:extLst>
          </c:dPt>
          <c:dPt>
            <c:idx val="1"/>
            <c:invertIfNegative val="0"/>
            <c:bubble3D val="0"/>
            <c:spPr>
              <a:solidFill>
                <a:srgbClr val="9E2A2B"/>
              </a:solidFill>
              <a:effectLst/>
            </c:spPr>
            <c:extLst>
              <c:ext xmlns:c16="http://schemas.microsoft.com/office/drawing/2014/chart" uri="{C3380CC4-5D6E-409C-BE32-E72D297353CC}">
                <c16:uniqueId val="{00000003-456E-4C15-8D69-155FE79E4F68}"/>
              </c:ext>
            </c:extLst>
          </c:dPt>
          <c:dPt>
            <c:idx val="2"/>
            <c:invertIfNegative val="0"/>
            <c:bubble3D val="0"/>
            <c:spPr>
              <a:solidFill>
                <a:srgbClr val="CC6A5C"/>
              </a:solidFill>
              <a:effectLst/>
            </c:spPr>
            <c:extLst>
              <c:ext xmlns:c16="http://schemas.microsoft.com/office/drawing/2014/chart" uri="{C3380CC4-5D6E-409C-BE32-E72D297353CC}">
                <c16:uniqueId val="{00000005-456E-4C15-8D69-155FE79E4F68}"/>
              </c:ext>
            </c:extLst>
          </c:dPt>
          <c:dPt>
            <c:idx val="3"/>
            <c:invertIfNegative val="0"/>
            <c:bubble3D val="0"/>
            <c:spPr>
              <a:solidFill>
                <a:srgbClr val="7E8A97"/>
              </a:solidFill>
              <a:effectLst/>
            </c:spPr>
            <c:extLst>
              <c:ext xmlns:c16="http://schemas.microsoft.com/office/drawing/2014/chart" uri="{C3380CC4-5D6E-409C-BE32-E72D297353CC}">
                <c16:uniqueId val="{00000007-456E-4C15-8D69-155FE79E4F68}"/>
              </c:ext>
            </c:extLst>
          </c:dPt>
          <c:dPt>
            <c:idx val="4"/>
            <c:invertIfNegative val="0"/>
            <c:bubble3D val="0"/>
            <c:spPr>
              <a:solidFill>
                <a:srgbClr val="4E9E86"/>
              </a:solidFill>
              <a:effectLst/>
            </c:spPr>
            <c:extLst>
              <c:ext xmlns:c16="http://schemas.microsoft.com/office/drawing/2014/chart" uri="{C3380CC4-5D6E-409C-BE32-E72D297353CC}">
                <c16:uniqueId val="{00000009-456E-4C15-8D69-155FE79E4F68}"/>
              </c:ext>
            </c:extLst>
          </c:dPt>
          <c:dPt>
            <c:idx val="5"/>
            <c:invertIfNegative val="0"/>
            <c:bubble3D val="0"/>
            <c:spPr>
              <a:solidFill>
                <a:srgbClr val="1E6F5C"/>
              </a:solidFill>
              <a:effectLst/>
            </c:spPr>
            <c:extLst>
              <c:ext xmlns:c16="http://schemas.microsoft.com/office/drawing/2014/chart" uri="{C3380CC4-5D6E-409C-BE32-E72D297353CC}">
                <c16:uniqueId val="{0000000B-456E-4C15-8D69-155FE79E4F68}"/>
              </c:ext>
            </c:extLst>
          </c:dPt>
          <c:dLbls>
            <c:numFmt formatCode="0.0&quot;%&quot;"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ΔΓ/ΔΑ</c:v>
                </c:pt>
                <c:pt idx="1">
                  <c:v>Πολύ αρνητικά</c:v>
                </c:pt>
                <c:pt idx="2">
                  <c:v>Μάλλον αρνητικά</c:v>
                </c:pt>
                <c:pt idx="3">
                  <c:v>Ούτε θετικά ούτε αρνητικά</c:v>
                </c:pt>
                <c:pt idx="4">
                  <c:v>Μάλλον θετικά</c:v>
                </c:pt>
                <c:pt idx="5">
                  <c:v>Πολύ θετικά</c:v>
                </c:pt>
              </c:strCache>
            </c:strRef>
          </c:cat>
          <c:val>
            <c:numRef>
              <c:f>Sheet1!$B$2:$B$7</c:f>
              <c:numCache>
                <c:formatCode>General</c:formatCode>
                <c:ptCount val="6"/>
                <c:pt idx="0">
                  <c:v>0.8</c:v>
                </c:pt>
                <c:pt idx="1">
                  <c:v>37.9</c:v>
                </c:pt>
                <c:pt idx="2">
                  <c:v>20.6</c:v>
                </c:pt>
                <c:pt idx="3">
                  <c:v>16.899999999999999</c:v>
                </c:pt>
                <c:pt idx="4">
                  <c:v>14.9</c:v>
                </c:pt>
                <c:pt idx="5">
                  <c:v>8.9</c:v>
                </c:pt>
              </c:numCache>
            </c:numRef>
          </c:val>
          <c:extLst>
            <c:ext xmlns:c16="http://schemas.microsoft.com/office/drawing/2014/chart" uri="{C3380CC4-5D6E-409C-BE32-E72D297353CC}">
              <c16:uniqueId val="{0000000C-456E-4C15-8D69-155FE79E4F68}"/>
            </c:ext>
          </c:extLst>
        </c:ser>
        <c:dLbls>
          <c:showLegendKey val="0"/>
          <c:showVal val="1"/>
          <c:showCatName val="0"/>
          <c:showSerName val="0"/>
          <c:showPercent val="0"/>
          <c:showBubbleSize val="0"/>
        </c:dLbls>
        <c:gapWidth val="46"/>
        <c:axId val="2094734554"/>
        <c:axId val="2094734552"/>
      </c:barChart>
      <c:catAx>
        <c:axId val="2094734554"/>
        <c:scaling>
          <c:orientation val="minMax"/>
        </c:scaling>
        <c:delete val="0"/>
        <c:axPos val="l"/>
        <c:numFmt formatCode="General" sourceLinked="1"/>
        <c:majorTickMark val="out"/>
        <c:minorTickMark val="none"/>
        <c:tickLblPos val="nextTo"/>
        <c:spPr>
          <a:ln w="12700" cap="flat">
            <a:noFill/>
            <a:prstDash val="solid"/>
            <a:round/>
          </a:ln>
        </c:spPr>
        <c:crossAx val="2094734552"/>
        <c:crosses val="autoZero"/>
        <c:auto val="1"/>
        <c:lblAlgn val="ctr"/>
        <c:lblOffset val="100"/>
        <c:noMultiLvlLbl val="1"/>
      </c:catAx>
      <c:valAx>
        <c:axId val="2094734552"/>
        <c:scaling>
          <c:orientation val="minMax"/>
          <c:max val="45.48"/>
          <c:min val="0"/>
        </c:scaling>
        <c:delete val="1"/>
        <c:axPos val="b"/>
        <c:numFmt formatCode="General" sourceLinked="0"/>
        <c:majorTickMark val="out"/>
        <c:minorTickMark val="none"/>
        <c:tickLblPos val="low"/>
        <c:crossAx val="2094734554"/>
        <c:crosses val="autoZero"/>
        <c:crossBetween val="between"/>
      </c:valAx>
      <c:spPr>
        <a:noFill/>
        <a:ln>
          <a:noFill/>
        </a:ln>
        <a:effectLst/>
      </c:spPr>
    </c:plotArea>
    <c:plotVisOnly val="1"/>
    <c:dispBlanksAs val="span"/>
    <c:showDLblsOverMax val="1"/>
  </c:chart>
  <c:spPr>
    <a:noFill/>
    <a:ln>
      <a:noFill/>
    </a:ln>
    <a:effectLst/>
  </c:spPr>
  <c:txPr>
    <a:bodyPr/>
    <a:lstStyle/>
    <a:p>
      <a:pPr>
        <a:defRPr sz="1200" b="1">
          <a:solidFill>
            <a:schemeClr val="accent1">
              <a:lumMod val="50000"/>
            </a:schemeClr>
          </a:solidFill>
        </a:defRPr>
      </a:pPr>
      <a:endParaRPr lang="el-GR"/>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1"/>
  <c:style val="2"/>
  <c:chart>
    <c:autoTitleDeleted val="1"/>
    <c:plotArea>
      <c:layout/>
      <c:barChart>
        <c:barDir val="bar"/>
        <c:grouping val="stacked"/>
        <c:varyColors val="0"/>
        <c:ser>
          <c:idx val="0"/>
          <c:order val="0"/>
          <c:tx>
            <c:strRef>
              <c:f>Sheet1!$B$1</c:f>
              <c:strCache>
                <c:ptCount val="1"/>
                <c:pt idx="0">
                  <c:v>Οικονομικά προβλήματα</c:v>
                </c:pt>
              </c:strCache>
            </c:strRef>
          </c:tx>
          <c:spPr>
            <a:solidFill>
              <a:srgbClr val="1B3A5C"/>
            </a:solidFill>
            <a:effectLst/>
          </c:spPr>
          <c:invertIfNegative val="0"/>
          <c:dLbls>
            <c:numFmt formatCode="0.0&quot;%&quot;" sourceLinked="0"/>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ΔΓ/ΔΑ</c:v>
                </c:pt>
                <c:pt idx="1">
                  <c:v>Δεν με αφορούν</c:v>
                </c:pt>
                <c:pt idx="2">
                  <c:v>Δεξιά</c:v>
                </c:pt>
                <c:pt idx="3">
                  <c:v>Κεντροδεξιά</c:v>
                </c:pt>
                <c:pt idx="4">
                  <c:v>Κέντρο</c:v>
                </c:pt>
                <c:pt idx="5">
                  <c:v>Κεντροαριστερά</c:v>
                </c:pt>
                <c:pt idx="6">
                  <c:v>Αριστερά</c:v>
                </c:pt>
              </c:strCache>
            </c:strRef>
          </c:cat>
          <c:val>
            <c:numRef>
              <c:f>Sheet1!$B$2:$B$8</c:f>
              <c:numCache>
                <c:formatCode>General</c:formatCode>
                <c:ptCount val="7"/>
                <c:pt idx="0">
                  <c:v>37.5</c:v>
                </c:pt>
                <c:pt idx="1">
                  <c:v>36.299999999999997</c:v>
                </c:pt>
                <c:pt idx="2">
                  <c:v>32.299999999999997</c:v>
                </c:pt>
                <c:pt idx="3">
                  <c:v>31.4</c:v>
                </c:pt>
                <c:pt idx="4">
                  <c:v>30.1</c:v>
                </c:pt>
                <c:pt idx="5">
                  <c:v>30.2</c:v>
                </c:pt>
                <c:pt idx="6">
                  <c:v>28.2</c:v>
                </c:pt>
              </c:numCache>
            </c:numRef>
          </c:val>
          <c:extLst>
            <c:ext xmlns:c16="http://schemas.microsoft.com/office/drawing/2014/chart" uri="{C3380CC4-5D6E-409C-BE32-E72D297353CC}">
              <c16:uniqueId val="{00000000-CA30-4D18-BB32-72E52C974881}"/>
            </c:ext>
          </c:extLst>
        </c:ser>
        <c:ser>
          <c:idx val="1"/>
          <c:order val="1"/>
          <c:tx>
            <c:strRef>
              <c:f>Sheet1!$C$1</c:f>
              <c:strCache>
                <c:ptCount val="1"/>
                <c:pt idx="0">
                  <c:v>Θεσμικά / ζητήματα διαφάνειας</c:v>
                </c:pt>
              </c:strCache>
            </c:strRef>
          </c:tx>
          <c:spPr>
            <a:solidFill>
              <a:srgbClr val="2E7D6B"/>
            </a:solidFill>
            <a:effectLst/>
          </c:spPr>
          <c:invertIfNegative val="0"/>
          <c:dLbls>
            <c:numFmt formatCode="0.0&quot;%&quot;" sourceLinked="0"/>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ΔΓ/ΔΑ</c:v>
                </c:pt>
                <c:pt idx="1">
                  <c:v>Δεν με αφορούν</c:v>
                </c:pt>
                <c:pt idx="2">
                  <c:v>Δεξιά</c:v>
                </c:pt>
                <c:pt idx="3">
                  <c:v>Κεντροδεξιά</c:v>
                </c:pt>
                <c:pt idx="4">
                  <c:v>Κέντρο</c:v>
                </c:pt>
                <c:pt idx="5">
                  <c:v>Κεντροαριστερά</c:v>
                </c:pt>
                <c:pt idx="6">
                  <c:v>Αριστερά</c:v>
                </c:pt>
              </c:strCache>
            </c:strRef>
          </c:cat>
          <c:val>
            <c:numRef>
              <c:f>Sheet1!$C$2:$C$8</c:f>
              <c:numCache>
                <c:formatCode>General</c:formatCode>
                <c:ptCount val="7"/>
                <c:pt idx="0">
                  <c:v>6.3</c:v>
                </c:pt>
                <c:pt idx="1">
                  <c:v>17.899999999999999</c:v>
                </c:pt>
                <c:pt idx="2">
                  <c:v>13.1</c:v>
                </c:pt>
                <c:pt idx="3">
                  <c:v>18.600000000000001</c:v>
                </c:pt>
                <c:pt idx="4">
                  <c:v>22.8</c:v>
                </c:pt>
                <c:pt idx="5">
                  <c:v>18.399999999999999</c:v>
                </c:pt>
                <c:pt idx="6">
                  <c:v>20.2</c:v>
                </c:pt>
              </c:numCache>
            </c:numRef>
          </c:val>
          <c:extLst>
            <c:ext xmlns:c16="http://schemas.microsoft.com/office/drawing/2014/chart" uri="{C3380CC4-5D6E-409C-BE32-E72D297353CC}">
              <c16:uniqueId val="{00000001-CA30-4D18-BB32-72E52C974881}"/>
            </c:ext>
          </c:extLst>
        </c:ser>
        <c:ser>
          <c:idx val="2"/>
          <c:order val="2"/>
          <c:tx>
            <c:strRef>
              <c:f>Sheet1!$D$1</c:f>
              <c:strCache>
                <c:ptCount val="1"/>
                <c:pt idx="0">
                  <c:v>Κοινωνική δυσαρέσκεια</c:v>
                </c:pt>
              </c:strCache>
            </c:strRef>
          </c:tx>
          <c:spPr>
            <a:solidFill>
              <a:srgbClr val="C0832E"/>
            </a:solidFill>
            <a:effectLst/>
          </c:spPr>
          <c:invertIfNegative val="0"/>
          <c:dLbls>
            <c:numFmt formatCode="0.0&quot;%&quot;" sourceLinked="0"/>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ΔΓ/ΔΑ</c:v>
                </c:pt>
                <c:pt idx="1">
                  <c:v>Δεν με αφορούν</c:v>
                </c:pt>
                <c:pt idx="2">
                  <c:v>Δεξιά</c:v>
                </c:pt>
                <c:pt idx="3">
                  <c:v>Κεντροδεξιά</c:v>
                </c:pt>
                <c:pt idx="4">
                  <c:v>Κέντρο</c:v>
                </c:pt>
                <c:pt idx="5">
                  <c:v>Κεντροαριστερά</c:v>
                </c:pt>
                <c:pt idx="6">
                  <c:v>Αριστερά</c:v>
                </c:pt>
              </c:strCache>
            </c:strRef>
          </c:cat>
          <c:val>
            <c:numRef>
              <c:f>Sheet1!$D$2:$D$8</c:f>
              <c:numCache>
                <c:formatCode>General</c:formatCode>
                <c:ptCount val="7"/>
                <c:pt idx="0">
                  <c:v>6.3</c:v>
                </c:pt>
                <c:pt idx="1">
                  <c:v>22</c:v>
                </c:pt>
                <c:pt idx="2">
                  <c:v>21.5</c:v>
                </c:pt>
                <c:pt idx="3">
                  <c:v>21.1</c:v>
                </c:pt>
                <c:pt idx="4">
                  <c:v>22.8</c:v>
                </c:pt>
                <c:pt idx="5">
                  <c:v>22.3</c:v>
                </c:pt>
                <c:pt idx="6">
                  <c:v>29</c:v>
                </c:pt>
              </c:numCache>
            </c:numRef>
          </c:val>
          <c:extLst>
            <c:ext xmlns:c16="http://schemas.microsoft.com/office/drawing/2014/chart" uri="{C3380CC4-5D6E-409C-BE32-E72D297353CC}">
              <c16:uniqueId val="{00000002-CA30-4D18-BB32-72E52C974881}"/>
            </c:ext>
          </c:extLst>
        </c:ser>
        <c:ser>
          <c:idx val="3"/>
          <c:order val="3"/>
          <c:tx>
            <c:strRef>
              <c:f>Sheet1!$E$1</c:f>
              <c:strCache>
                <c:ptCount val="1"/>
                <c:pt idx="0">
                  <c:v>Η εμφάνιση νέας αντιπολίτευσης</c:v>
                </c:pt>
              </c:strCache>
            </c:strRef>
          </c:tx>
          <c:spPr>
            <a:solidFill>
              <a:srgbClr val="9E2A2B"/>
            </a:solidFill>
            <a:effectLst/>
          </c:spPr>
          <c:invertIfNegative val="0"/>
          <c:dLbls>
            <c:numFmt formatCode="0.0&quot;%&quot;" sourceLinked="0"/>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ΔΓ/ΔΑ</c:v>
                </c:pt>
                <c:pt idx="1">
                  <c:v>Δεν με αφορούν</c:v>
                </c:pt>
                <c:pt idx="2">
                  <c:v>Δεξιά</c:v>
                </c:pt>
                <c:pt idx="3">
                  <c:v>Κεντροδεξιά</c:v>
                </c:pt>
                <c:pt idx="4">
                  <c:v>Κέντρο</c:v>
                </c:pt>
                <c:pt idx="5">
                  <c:v>Κεντροαριστερά</c:v>
                </c:pt>
                <c:pt idx="6">
                  <c:v>Αριστερά</c:v>
                </c:pt>
              </c:strCache>
            </c:strRef>
          </c:cat>
          <c:val>
            <c:numRef>
              <c:f>Sheet1!$E$2:$E$8</c:f>
              <c:numCache>
                <c:formatCode>General</c:formatCode>
                <c:ptCount val="7"/>
                <c:pt idx="0">
                  <c:v>18.8</c:v>
                </c:pt>
                <c:pt idx="1">
                  <c:v>8.9</c:v>
                </c:pt>
                <c:pt idx="2">
                  <c:v>9.1999999999999993</c:v>
                </c:pt>
                <c:pt idx="3">
                  <c:v>6.2</c:v>
                </c:pt>
                <c:pt idx="4">
                  <c:v>13.5</c:v>
                </c:pt>
                <c:pt idx="5">
                  <c:v>14</c:v>
                </c:pt>
                <c:pt idx="6">
                  <c:v>4.8</c:v>
                </c:pt>
              </c:numCache>
            </c:numRef>
          </c:val>
          <c:extLst>
            <c:ext xmlns:c16="http://schemas.microsoft.com/office/drawing/2014/chart" uri="{C3380CC4-5D6E-409C-BE32-E72D297353CC}">
              <c16:uniqueId val="{00000003-CA30-4D18-BB32-72E52C974881}"/>
            </c:ext>
          </c:extLst>
        </c:ser>
        <c:ser>
          <c:idx val="4"/>
          <c:order val="4"/>
          <c:tx>
            <c:strRef>
              <c:f>Sheet1!$F$1</c:f>
              <c:strCache>
                <c:ptCount val="1"/>
                <c:pt idx="0">
                  <c:v>Διεθνείς κρίσεις</c:v>
                </c:pt>
              </c:strCache>
            </c:strRef>
          </c:tx>
          <c:spPr>
            <a:solidFill>
              <a:srgbClr val="5B7C99"/>
            </a:solidFill>
            <a:effectLst/>
          </c:spPr>
          <c:invertIfNegative val="0"/>
          <c:dLbls>
            <c:numFmt formatCode="0.0&quot;%&quot;" sourceLinked="0"/>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ΔΓ/ΔΑ</c:v>
                </c:pt>
                <c:pt idx="1">
                  <c:v>Δεν με αφορούν</c:v>
                </c:pt>
                <c:pt idx="2">
                  <c:v>Δεξιά</c:v>
                </c:pt>
                <c:pt idx="3">
                  <c:v>Κεντροδεξιά</c:v>
                </c:pt>
                <c:pt idx="4">
                  <c:v>Κέντρο</c:v>
                </c:pt>
                <c:pt idx="5">
                  <c:v>Κεντροαριστερά</c:v>
                </c:pt>
                <c:pt idx="6">
                  <c:v>Αριστερά</c:v>
                </c:pt>
              </c:strCache>
            </c:strRef>
          </c:cat>
          <c:val>
            <c:numRef>
              <c:f>Sheet1!$F$2:$F$8</c:f>
              <c:numCache>
                <c:formatCode>General</c:formatCode>
                <c:ptCount val="7"/>
                <c:pt idx="1">
                  <c:v>2.4</c:v>
                </c:pt>
                <c:pt idx="2">
                  <c:v>4.5999999999999996</c:v>
                </c:pt>
                <c:pt idx="3">
                  <c:v>7.2</c:v>
                </c:pt>
                <c:pt idx="4">
                  <c:v>2.6</c:v>
                </c:pt>
                <c:pt idx="5">
                  <c:v>3.9</c:v>
                </c:pt>
                <c:pt idx="6">
                  <c:v>4</c:v>
                </c:pt>
              </c:numCache>
            </c:numRef>
          </c:val>
          <c:extLst>
            <c:ext xmlns:c16="http://schemas.microsoft.com/office/drawing/2014/chart" uri="{C3380CC4-5D6E-409C-BE32-E72D297353CC}">
              <c16:uniqueId val="{00000004-CA30-4D18-BB32-72E52C974881}"/>
            </c:ext>
          </c:extLst>
        </c:ser>
        <c:ser>
          <c:idx val="5"/>
          <c:order val="5"/>
          <c:tx>
            <c:strRef>
              <c:f>Sheet1!$G$1</c:f>
              <c:strCache>
                <c:ptCount val="1"/>
                <c:pt idx="0">
                  <c:v>Μια εθνική αποτυχία</c:v>
                </c:pt>
              </c:strCache>
            </c:strRef>
          </c:tx>
          <c:spPr>
            <a:solidFill>
              <a:srgbClr val="6E9270"/>
            </a:solidFill>
            <a:effectLst/>
          </c:spPr>
          <c:invertIfNegative val="0"/>
          <c:dLbls>
            <c:dLbl>
              <c:idx val="1"/>
              <c:layout>
                <c:manualLayout>
                  <c:x val="-1.2860082304526749E-3"/>
                  <c:y val="-1.858045336306206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CA30-4D18-BB32-72E52C974881}"/>
                </c:ext>
              </c:extLst>
            </c:dLbl>
            <c:dLbl>
              <c:idx val="4"/>
              <c:layout>
                <c:manualLayout>
                  <c:x val="3.8580246913580245E-3"/>
                  <c:y val="-3.483835005574136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CA30-4D18-BB32-72E52C974881}"/>
                </c:ext>
              </c:extLst>
            </c:dLbl>
            <c:numFmt formatCode="0.0&quot;%&quot;" sourceLinked="0"/>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ΔΓ/ΔΑ</c:v>
                </c:pt>
                <c:pt idx="1">
                  <c:v>Δεν με αφορούν</c:v>
                </c:pt>
                <c:pt idx="2">
                  <c:v>Δεξιά</c:v>
                </c:pt>
                <c:pt idx="3">
                  <c:v>Κεντροδεξιά</c:v>
                </c:pt>
                <c:pt idx="4">
                  <c:v>Κέντρο</c:v>
                </c:pt>
                <c:pt idx="5">
                  <c:v>Κεντροαριστερά</c:v>
                </c:pt>
                <c:pt idx="6">
                  <c:v>Αριστερά</c:v>
                </c:pt>
              </c:strCache>
            </c:strRef>
          </c:cat>
          <c:val>
            <c:numRef>
              <c:f>Sheet1!$G$2:$G$8</c:f>
              <c:numCache>
                <c:formatCode>General</c:formatCode>
                <c:ptCount val="7"/>
                <c:pt idx="1">
                  <c:v>4.8</c:v>
                </c:pt>
                <c:pt idx="2">
                  <c:v>15.4</c:v>
                </c:pt>
                <c:pt idx="3">
                  <c:v>12.9</c:v>
                </c:pt>
                <c:pt idx="4">
                  <c:v>5.7</c:v>
                </c:pt>
                <c:pt idx="5">
                  <c:v>8.9</c:v>
                </c:pt>
                <c:pt idx="6">
                  <c:v>8.9</c:v>
                </c:pt>
              </c:numCache>
            </c:numRef>
          </c:val>
          <c:extLst>
            <c:ext xmlns:c16="http://schemas.microsoft.com/office/drawing/2014/chart" uri="{C3380CC4-5D6E-409C-BE32-E72D297353CC}">
              <c16:uniqueId val="{00000005-CA30-4D18-BB32-72E52C974881}"/>
            </c:ext>
          </c:extLst>
        </c:ser>
        <c:ser>
          <c:idx val="6"/>
          <c:order val="6"/>
          <c:tx>
            <c:strRef>
              <c:f>Sheet1!$H$1</c:f>
              <c:strCache>
                <c:ptCount val="1"/>
                <c:pt idx="0">
                  <c:v>Άλλον</c:v>
                </c:pt>
              </c:strCache>
            </c:strRef>
          </c:tx>
          <c:spPr>
            <a:solidFill>
              <a:srgbClr val="6E5773"/>
            </a:solidFill>
            <a:effectLst/>
          </c:spPr>
          <c:invertIfNegative val="0"/>
          <c:dLbls>
            <c:dLbl>
              <c:idx val="1"/>
              <c:layout>
                <c:manualLayout>
                  <c:x val="2.5720164609053498E-3"/>
                  <c:y val="2.0903010033444816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CA30-4D18-BB32-72E52C974881}"/>
                </c:ext>
              </c:extLst>
            </c:dLbl>
            <c:dLbl>
              <c:idx val="2"/>
              <c:layout>
                <c:manualLayout>
                  <c:x val="-5.1440329218106996E-3"/>
                  <c:y val="1.858045336306206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CA30-4D18-BB32-72E52C974881}"/>
                </c:ext>
              </c:extLst>
            </c:dLbl>
            <c:dLbl>
              <c:idx val="3"/>
              <c:layout>
                <c:manualLayout>
                  <c:x val="0"/>
                  <c:y val="2.5548123374210332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CA30-4D18-BB32-72E52C974881}"/>
                </c:ext>
              </c:extLst>
            </c:dLbl>
            <c:dLbl>
              <c:idx val="6"/>
              <c:layout>
                <c:manualLayout>
                  <c:x val="-1.0288065843621399E-2"/>
                  <c:y val="2.0903010033444806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CA30-4D18-BB32-72E52C974881}"/>
                </c:ext>
              </c:extLst>
            </c:dLbl>
            <c:numFmt formatCode="0.0&quot;%&quot;" sourceLinked="0"/>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ΔΓ/ΔΑ</c:v>
                </c:pt>
                <c:pt idx="1">
                  <c:v>Δεν με αφορούν</c:v>
                </c:pt>
                <c:pt idx="2">
                  <c:v>Δεξιά</c:v>
                </c:pt>
                <c:pt idx="3">
                  <c:v>Κεντροδεξιά</c:v>
                </c:pt>
                <c:pt idx="4">
                  <c:v>Κέντρο</c:v>
                </c:pt>
                <c:pt idx="5">
                  <c:v>Κεντροαριστερά</c:v>
                </c:pt>
                <c:pt idx="6">
                  <c:v>Αριστερά</c:v>
                </c:pt>
              </c:strCache>
            </c:strRef>
          </c:cat>
          <c:val>
            <c:numRef>
              <c:f>Sheet1!$H$2:$H$8</c:f>
              <c:numCache>
                <c:formatCode>General</c:formatCode>
                <c:ptCount val="7"/>
                <c:pt idx="0">
                  <c:v>6.3</c:v>
                </c:pt>
                <c:pt idx="1">
                  <c:v>3</c:v>
                </c:pt>
                <c:pt idx="2">
                  <c:v>0.8</c:v>
                </c:pt>
                <c:pt idx="3">
                  <c:v>1.5</c:v>
                </c:pt>
                <c:pt idx="4">
                  <c:v>1</c:v>
                </c:pt>
                <c:pt idx="5">
                  <c:v>0.6</c:v>
                </c:pt>
                <c:pt idx="6">
                  <c:v>4</c:v>
                </c:pt>
              </c:numCache>
            </c:numRef>
          </c:val>
          <c:extLst>
            <c:ext xmlns:c16="http://schemas.microsoft.com/office/drawing/2014/chart" uri="{C3380CC4-5D6E-409C-BE32-E72D297353CC}">
              <c16:uniqueId val="{00000006-CA30-4D18-BB32-72E52C974881}"/>
            </c:ext>
          </c:extLst>
        </c:ser>
        <c:ser>
          <c:idx val="7"/>
          <c:order val="7"/>
          <c:tx>
            <c:strRef>
              <c:f>Sheet1!$I$1</c:f>
              <c:strCache>
                <c:ptCount val="1"/>
                <c:pt idx="0">
                  <c:v>ΔΓ/ΔΑ</c:v>
                </c:pt>
              </c:strCache>
            </c:strRef>
          </c:tx>
          <c:spPr>
            <a:solidFill>
              <a:srgbClr val="8A949E"/>
            </a:solidFill>
            <a:effectLst/>
          </c:spPr>
          <c:invertIfNegative val="0"/>
          <c:dLbls>
            <c:dLbl>
              <c:idx val="2"/>
              <c:layout>
                <c:manualLayout>
                  <c:x val="-2.5720164609053498E-3"/>
                  <c:y val="-3.25157933853586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CA30-4D18-BB32-72E52C974881}"/>
                </c:ext>
              </c:extLst>
            </c:dLbl>
            <c:dLbl>
              <c:idx val="3"/>
              <c:layout>
                <c:manualLayout>
                  <c:x val="-1.8861236160029619E-16"/>
                  <c:y val="-2.3225566703827572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CA30-4D18-BB32-72E52C974881}"/>
                </c:ext>
              </c:extLst>
            </c:dLbl>
            <c:dLbl>
              <c:idx val="4"/>
              <c:layout>
                <c:manualLayout>
                  <c:x val="-7.716049382716238E-3"/>
                  <c:y val="-4.8773690078037904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CA30-4D18-BB32-72E52C974881}"/>
                </c:ext>
              </c:extLst>
            </c:dLbl>
            <c:dLbl>
              <c:idx val="5"/>
              <c:layout>
                <c:manualLayout>
                  <c:x val="1.2860082304526749E-3"/>
                  <c:y val="-2.7870680044593109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CA30-4D18-BB32-72E52C974881}"/>
                </c:ext>
              </c:extLst>
            </c:dLbl>
            <c:dLbl>
              <c:idx val="6"/>
              <c:layout>
                <c:manualLayout>
                  <c:x val="-1.0288065843621399E-2"/>
                  <c:y val="-1.8580453363062063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CA30-4D18-BB32-72E52C974881}"/>
                </c:ext>
              </c:extLst>
            </c:dLbl>
            <c:numFmt formatCode="0.0&quot;%&quot;" sourceLinked="0"/>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ΔΓ/ΔΑ</c:v>
                </c:pt>
                <c:pt idx="1">
                  <c:v>Δεν με αφορούν</c:v>
                </c:pt>
                <c:pt idx="2">
                  <c:v>Δεξιά</c:v>
                </c:pt>
                <c:pt idx="3">
                  <c:v>Κεντροδεξιά</c:v>
                </c:pt>
                <c:pt idx="4">
                  <c:v>Κέντρο</c:v>
                </c:pt>
                <c:pt idx="5">
                  <c:v>Κεντροαριστερά</c:v>
                </c:pt>
                <c:pt idx="6">
                  <c:v>Αριστερά</c:v>
                </c:pt>
              </c:strCache>
            </c:strRef>
          </c:cat>
          <c:val>
            <c:numRef>
              <c:f>Sheet1!$I$2:$I$8</c:f>
              <c:numCache>
                <c:formatCode>General</c:formatCode>
                <c:ptCount val="7"/>
                <c:pt idx="0">
                  <c:v>25</c:v>
                </c:pt>
                <c:pt idx="1">
                  <c:v>4.8</c:v>
                </c:pt>
                <c:pt idx="2">
                  <c:v>3.1</c:v>
                </c:pt>
                <c:pt idx="3">
                  <c:v>1</c:v>
                </c:pt>
                <c:pt idx="4">
                  <c:v>1.6</c:v>
                </c:pt>
                <c:pt idx="5">
                  <c:v>1.7</c:v>
                </c:pt>
                <c:pt idx="6">
                  <c:v>0.8</c:v>
                </c:pt>
              </c:numCache>
            </c:numRef>
          </c:val>
          <c:extLst>
            <c:ext xmlns:c16="http://schemas.microsoft.com/office/drawing/2014/chart" uri="{C3380CC4-5D6E-409C-BE32-E72D297353CC}">
              <c16:uniqueId val="{00000007-CA30-4D18-BB32-72E52C974881}"/>
            </c:ext>
          </c:extLst>
        </c:ser>
        <c:dLbls>
          <c:dLblPos val="ctr"/>
          <c:showLegendKey val="0"/>
          <c:showVal val="1"/>
          <c:showCatName val="0"/>
          <c:showSerName val="0"/>
          <c:showPercent val="0"/>
          <c:showBubbleSize val="0"/>
        </c:dLbls>
        <c:gapWidth val="36"/>
        <c:overlap val="100"/>
        <c:axId val="2094734554"/>
        <c:axId val="2094734552"/>
      </c:barChart>
      <c:catAx>
        <c:axId val="2094734554"/>
        <c:scaling>
          <c:orientation val="minMax"/>
        </c:scaling>
        <c:delete val="0"/>
        <c:axPos val="l"/>
        <c:numFmt formatCode="General" sourceLinked="1"/>
        <c:majorTickMark val="out"/>
        <c:minorTickMark val="none"/>
        <c:tickLblPos val="nextTo"/>
        <c:spPr>
          <a:ln w="12700" cap="flat">
            <a:noFill/>
            <a:prstDash val="solid"/>
            <a:round/>
          </a:ln>
        </c:spPr>
        <c:crossAx val="2094734552"/>
        <c:crosses val="autoZero"/>
        <c:auto val="1"/>
        <c:lblAlgn val="ctr"/>
        <c:lblOffset val="100"/>
        <c:noMultiLvlLbl val="1"/>
      </c:catAx>
      <c:valAx>
        <c:axId val="2094734552"/>
        <c:scaling>
          <c:orientation val="minMax"/>
          <c:max val="100"/>
          <c:min val="0"/>
        </c:scaling>
        <c:delete val="1"/>
        <c:axPos val="b"/>
        <c:numFmt formatCode="General" sourceLinked="0"/>
        <c:majorTickMark val="out"/>
        <c:minorTickMark val="none"/>
        <c:tickLblPos val="low"/>
        <c:crossAx val="2094734554"/>
        <c:crosses val="autoZero"/>
        <c:crossBetween val="between"/>
      </c:valAx>
      <c:spPr>
        <a:noFill/>
        <a:ln>
          <a:noFill/>
        </a:ln>
        <a:effectLst/>
      </c:spPr>
    </c:plotArea>
    <c:legend>
      <c:legendPos val="b"/>
      <c:overlay val="0"/>
      <c:txPr>
        <a:bodyPr/>
        <a:lstStyle/>
        <a:p>
          <a:pPr>
            <a:defRPr b="0">
              <a:solidFill>
                <a:schemeClr val="accent1">
                  <a:lumMod val="50000"/>
                </a:schemeClr>
              </a:solidFill>
            </a:defRPr>
          </a:pPr>
          <a:endParaRPr lang="en-US"/>
        </a:p>
      </c:txPr>
    </c:legend>
    <c:plotVisOnly val="1"/>
    <c:dispBlanksAs val="span"/>
    <c:showDLblsOverMax val="1"/>
  </c:chart>
  <c:spPr>
    <a:noFill/>
    <a:ln>
      <a:noFill/>
    </a:ln>
    <a:effectLst/>
  </c:spPr>
  <c:txPr>
    <a:bodyPr/>
    <a:lstStyle/>
    <a:p>
      <a:pPr>
        <a:defRPr sz="1100" b="0">
          <a:solidFill>
            <a:schemeClr val="bg1"/>
          </a:solidFill>
        </a:defRPr>
      </a:pPr>
      <a:endParaRPr lang="el-GR"/>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1"/>
  <c:style val="2"/>
  <c:chart>
    <c:autoTitleDeleted val="1"/>
    <c:plotArea>
      <c:layout/>
      <c:barChart>
        <c:barDir val="bar"/>
        <c:grouping val="stacked"/>
        <c:varyColors val="0"/>
        <c:ser>
          <c:idx val="0"/>
          <c:order val="0"/>
          <c:tx>
            <c:strRef>
              <c:f>Sheet1!$B$1</c:f>
              <c:strCache>
                <c:ptCount val="1"/>
                <c:pt idx="0">
                  <c:v>Οικονομικά προβλήματα</c:v>
                </c:pt>
              </c:strCache>
            </c:strRef>
          </c:tx>
          <c:spPr>
            <a:solidFill>
              <a:srgbClr val="1B3A5C"/>
            </a:solidFill>
            <a:effectLst/>
          </c:spPr>
          <c:invertIfNegative val="0"/>
          <c:dLbls>
            <c:numFmt formatCode="0.0&quot;%&quot;" sourceLinked="0"/>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65+</c:v>
                </c:pt>
                <c:pt idx="1">
                  <c:v>56-64</c:v>
                </c:pt>
                <c:pt idx="2">
                  <c:v>46-55</c:v>
                </c:pt>
                <c:pt idx="3">
                  <c:v>30-45</c:v>
                </c:pt>
                <c:pt idx="4">
                  <c:v>17-29</c:v>
                </c:pt>
              </c:strCache>
            </c:strRef>
          </c:cat>
          <c:val>
            <c:numRef>
              <c:f>Sheet1!$B$2:$B$6</c:f>
              <c:numCache>
                <c:formatCode>General</c:formatCode>
                <c:ptCount val="5"/>
                <c:pt idx="0">
                  <c:v>33.799999999999997</c:v>
                </c:pt>
                <c:pt idx="1">
                  <c:v>27.6</c:v>
                </c:pt>
                <c:pt idx="2">
                  <c:v>29.7</c:v>
                </c:pt>
                <c:pt idx="3">
                  <c:v>33.9</c:v>
                </c:pt>
                <c:pt idx="4">
                  <c:v>39.1</c:v>
                </c:pt>
              </c:numCache>
            </c:numRef>
          </c:val>
          <c:extLst>
            <c:ext xmlns:c16="http://schemas.microsoft.com/office/drawing/2014/chart" uri="{C3380CC4-5D6E-409C-BE32-E72D297353CC}">
              <c16:uniqueId val="{00000000-9E7B-4E3B-A240-F78E53574988}"/>
            </c:ext>
          </c:extLst>
        </c:ser>
        <c:ser>
          <c:idx val="1"/>
          <c:order val="1"/>
          <c:tx>
            <c:strRef>
              <c:f>Sheet1!$C$1</c:f>
              <c:strCache>
                <c:ptCount val="1"/>
                <c:pt idx="0">
                  <c:v>Θεσμικά / ζητήματα διαφάνειας</c:v>
                </c:pt>
              </c:strCache>
            </c:strRef>
          </c:tx>
          <c:spPr>
            <a:solidFill>
              <a:srgbClr val="2E7D6B"/>
            </a:solidFill>
            <a:effectLst/>
          </c:spPr>
          <c:invertIfNegative val="0"/>
          <c:dLbls>
            <c:numFmt formatCode="0.0&quot;%&quot;" sourceLinked="0"/>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65+</c:v>
                </c:pt>
                <c:pt idx="1">
                  <c:v>56-64</c:v>
                </c:pt>
                <c:pt idx="2">
                  <c:v>46-55</c:v>
                </c:pt>
                <c:pt idx="3">
                  <c:v>30-45</c:v>
                </c:pt>
                <c:pt idx="4">
                  <c:v>17-29</c:v>
                </c:pt>
              </c:strCache>
            </c:strRef>
          </c:cat>
          <c:val>
            <c:numRef>
              <c:f>Sheet1!$C$2:$C$6</c:f>
              <c:numCache>
                <c:formatCode>General</c:formatCode>
                <c:ptCount val="5"/>
                <c:pt idx="0">
                  <c:v>18.8</c:v>
                </c:pt>
                <c:pt idx="1">
                  <c:v>19</c:v>
                </c:pt>
                <c:pt idx="2">
                  <c:v>23.7</c:v>
                </c:pt>
                <c:pt idx="3">
                  <c:v>15.2</c:v>
                </c:pt>
                <c:pt idx="4">
                  <c:v>7.8</c:v>
                </c:pt>
              </c:numCache>
            </c:numRef>
          </c:val>
          <c:extLst>
            <c:ext xmlns:c16="http://schemas.microsoft.com/office/drawing/2014/chart" uri="{C3380CC4-5D6E-409C-BE32-E72D297353CC}">
              <c16:uniqueId val="{00000001-9E7B-4E3B-A240-F78E53574988}"/>
            </c:ext>
          </c:extLst>
        </c:ser>
        <c:ser>
          <c:idx val="2"/>
          <c:order val="2"/>
          <c:tx>
            <c:strRef>
              <c:f>Sheet1!$D$1</c:f>
              <c:strCache>
                <c:ptCount val="1"/>
                <c:pt idx="0">
                  <c:v>Κοινωνική δυσαρέσκεια</c:v>
                </c:pt>
              </c:strCache>
            </c:strRef>
          </c:tx>
          <c:spPr>
            <a:solidFill>
              <a:srgbClr val="C0832E"/>
            </a:solidFill>
            <a:effectLst/>
          </c:spPr>
          <c:invertIfNegative val="0"/>
          <c:dLbls>
            <c:numFmt formatCode="0.0&quot;%&quot;" sourceLinked="0"/>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65+</c:v>
                </c:pt>
                <c:pt idx="1">
                  <c:v>56-64</c:v>
                </c:pt>
                <c:pt idx="2">
                  <c:v>46-55</c:v>
                </c:pt>
                <c:pt idx="3">
                  <c:v>30-45</c:v>
                </c:pt>
                <c:pt idx="4">
                  <c:v>17-29</c:v>
                </c:pt>
              </c:strCache>
            </c:strRef>
          </c:cat>
          <c:val>
            <c:numRef>
              <c:f>Sheet1!$D$2:$D$6</c:f>
              <c:numCache>
                <c:formatCode>General</c:formatCode>
                <c:ptCount val="5"/>
                <c:pt idx="0">
                  <c:v>21.1</c:v>
                </c:pt>
                <c:pt idx="1">
                  <c:v>21.9</c:v>
                </c:pt>
                <c:pt idx="2">
                  <c:v>22.7</c:v>
                </c:pt>
                <c:pt idx="3">
                  <c:v>23.7</c:v>
                </c:pt>
                <c:pt idx="4">
                  <c:v>20.3</c:v>
                </c:pt>
              </c:numCache>
            </c:numRef>
          </c:val>
          <c:extLst>
            <c:ext xmlns:c16="http://schemas.microsoft.com/office/drawing/2014/chart" uri="{C3380CC4-5D6E-409C-BE32-E72D297353CC}">
              <c16:uniqueId val="{00000002-9E7B-4E3B-A240-F78E53574988}"/>
            </c:ext>
          </c:extLst>
        </c:ser>
        <c:ser>
          <c:idx val="3"/>
          <c:order val="3"/>
          <c:tx>
            <c:strRef>
              <c:f>Sheet1!$E$1</c:f>
              <c:strCache>
                <c:ptCount val="1"/>
                <c:pt idx="0">
                  <c:v>Η εμφάνιση νέας αντιπολίτευσης</c:v>
                </c:pt>
              </c:strCache>
            </c:strRef>
          </c:tx>
          <c:spPr>
            <a:solidFill>
              <a:srgbClr val="9E2A2B"/>
            </a:solidFill>
            <a:effectLst/>
          </c:spPr>
          <c:invertIfNegative val="0"/>
          <c:dLbls>
            <c:numFmt formatCode="0.0&quot;%&quot;" sourceLinked="0"/>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65+</c:v>
                </c:pt>
                <c:pt idx="1">
                  <c:v>56-64</c:v>
                </c:pt>
                <c:pt idx="2">
                  <c:v>46-55</c:v>
                </c:pt>
                <c:pt idx="3">
                  <c:v>30-45</c:v>
                </c:pt>
                <c:pt idx="4">
                  <c:v>17-29</c:v>
                </c:pt>
              </c:strCache>
            </c:strRef>
          </c:cat>
          <c:val>
            <c:numRef>
              <c:f>Sheet1!$E$2:$E$6</c:f>
              <c:numCache>
                <c:formatCode>General</c:formatCode>
                <c:ptCount val="5"/>
                <c:pt idx="0">
                  <c:v>4.5</c:v>
                </c:pt>
                <c:pt idx="1">
                  <c:v>12.4</c:v>
                </c:pt>
                <c:pt idx="2">
                  <c:v>8.1999999999999993</c:v>
                </c:pt>
                <c:pt idx="3">
                  <c:v>12</c:v>
                </c:pt>
                <c:pt idx="4">
                  <c:v>10.9</c:v>
                </c:pt>
              </c:numCache>
            </c:numRef>
          </c:val>
          <c:extLst>
            <c:ext xmlns:c16="http://schemas.microsoft.com/office/drawing/2014/chart" uri="{C3380CC4-5D6E-409C-BE32-E72D297353CC}">
              <c16:uniqueId val="{00000003-9E7B-4E3B-A240-F78E53574988}"/>
            </c:ext>
          </c:extLst>
        </c:ser>
        <c:ser>
          <c:idx val="4"/>
          <c:order val="4"/>
          <c:tx>
            <c:strRef>
              <c:f>Sheet1!$F$1</c:f>
              <c:strCache>
                <c:ptCount val="1"/>
                <c:pt idx="0">
                  <c:v>Διεθνείς κρίσεις</c:v>
                </c:pt>
              </c:strCache>
            </c:strRef>
          </c:tx>
          <c:spPr>
            <a:solidFill>
              <a:srgbClr val="5B7C99"/>
            </a:solidFill>
            <a:effectLst/>
          </c:spPr>
          <c:invertIfNegative val="0"/>
          <c:dLbls>
            <c:numFmt formatCode="0.0&quot;%&quot;" sourceLinked="0"/>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65+</c:v>
                </c:pt>
                <c:pt idx="1">
                  <c:v>56-64</c:v>
                </c:pt>
                <c:pt idx="2">
                  <c:v>46-55</c:v>
                </c:pt>
                <c:pt idx="3">
                  <c:v>30-45</c:v>
                </c:pt>
                <c:pt idx="4">
                  <c:v>17-29</c:v>
                </c:pt>
              </c:strCache>
            </c:strRef>
          </c:cat>
          <c:val>
            <c:numRef>
              <c:f>Sheet1!$F$2:$F$6</c:f>
              <c:numCache>
                <c:formatCode>General</c:formatCode>
                <c:ptCount val="5"/>
                <c:pt idx="0">
                  <c:v>5.3</c:v>
                </c:pt>
                <c:pt idx="1">
                  <c:v>2.9</c:v>
                </c:pt>
                <c:pt idx="2">
                  <c:v>4.0999999999999996</c:v>
                </c:pt>
                <c:pt idx="3">
                  <c:v>3.2</c:v>
                </c:pt>
                <c:pt idx="4">
                  <c:v>9.4</c:v>
                </c:pt>
              </c:numCache>
            </c:numRef>
          </c:val>
          <c:extLst>
            <c:ext xmlns:c16="http://schemas.microsoft.com/office/drawing/2014/chart" uri="{C3380CC4-5D6E-409C-BE32-E72D297353CC}">
              <c16:uniqueId val="{00000004-9E7B-4E3B-A240-F78E53574988}"/>
            </c:ext>
          </c:extLst>
        </c:ser>
        <c:ser>
          <c:idx val="5"/>
          <c:order val="5"/>
          <c:tx>
            <c:strRef>
              <c:f>Sheet1!$G$1</c:f>
              <c:strCache>
                <c:ptCount val="1"/>
                <c:pt idx="0">
                  <c:v>Μια εθνική αποτυχία</c:v>
                </c:pt>
              </c:strCache>
            </c:strRef>
          </c:tx>
          <c:spPr>
            <a:solidFill>
              <a:srgbClr val="6E9270"/>
            </a:solidFill>
            <a:effectLst/>
          </c:spPr>
          <c:invertIfNegative val="0"/>
          <c:dLbls>
            <c:numFmt formatCode="0.0&quot;%&quot;" sourceLinked="0"/>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65+</c:v>
                </c:pt>
                <c:pt idx="1">
                  <c:v>56-64</c:v>
                </c:pt>
                <c:pt idx="2">
                  <c:v>46-55</c:v>
                </c:pt>
                <c:pt idx="3">
                  <c:v>30-45</c:v>
                </c:pt>
                <c:pt idx="4">
                  <c:v>17-29</c:v>
                </c:pt>
              </c:strCache>
            </c:strRef>
          </c:cat>
          <c:val>
            <c:numRef>
              <c:f>Sheet1!$G$2:$G$6</c:f>
              <c:numCache>
                <c:formatCode>General</c:formatCode>
                <c:ptCount val="5"/>
                <c:pt idx="0">
                  <c:v>10.5</c:v>
                </c:pt>
                <c:pt idx="1">
                  <c:v>11.4</c:v>
                </c:pt>
                <c:pt idx="2">
                  <c:v>6.6</c:v>
                </c:pt>
                <c:pt idx="3">
                  <c:v>9.5</c:v>
                </c:pt>
                <c:pt idx="4">
                  <c:v>7.8</c:v>
                </c:pt>
              </c:numCache>
            </c:numRef>
          </c:val>
          <c:extLst>
            <c:ext xmlns:c16="http://schemas.microsoft.com/office/drawing/2014/chart" uri="{C3380CC4-5D6E-409C-BE32-E72D297353CC}">
              <c16:uniqueId val="{00000005-9E7B-4E3B-A240-F78E53574988}"/>
            </c:ext>
          </c:extLst>
        </c:ser>
        <c:ser>
          <c:idx val="6"/>
          <c:order val="6"/>
          <c:tx>
            <c:strRef>
              <c:f>Sheet1!$H$1</c:f>
              <c:strCache>
                <c:ptCount val="1"/>
                <c:pt idx="0">
                  <c:v>Άλλον</c:v>
                </c:pt>
              </c:strCache>
            </c:strRef>
          </c:tx>
          <c:spPr>
            <a:solidFill>
              <a:srgbClr val="6E5773"/>
            </a:solidFill>
            <a:effectLst/>
          </c:spPr>
          <c:invertIfNegative val="0"/>
          <c:dLbls>
            <c:dLbl>
              <c:idx val="0"/>
              <c:layout>
                <c:manualLayout>
                  <c:x val="0"/>
                  <c:y val="-3.9483463396506963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9E7B-4E3B-A240-F78E53574988}"/>
                </c:ext>
              </c:extLst>
            </c:dLbl>
            <c:dLbl>
              <c:idx val="1"/>
              <c:layout>
                <c:manualLayout>
                  <c:x val="0"/>
                  <c:y val="-4.1806020066889632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9E7B-4E3B-A240-F78E53574988}"/>
                </c:ext>
              </c:extLst>
            </c:dLbl>
            <c:numFmt formatCode="0.0&quot;%&quot;" sourceLinked="0"/>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65+</c:v>
                </c:pt>
                <c:pt idx="1">
                  <c:v>56-64</c:v>
                </c:pt>
                <c:pt idx="2">
                  <c:v>46-55</c:v>
                </c:pt>
                <c:pt idx="3">
                  <c:v>30-45</c:v>
                </c:pt>
                <c:pt idx="4">
                  <c:v>17-29</c:v>
                </c:pt>
              </c:strCache>
            </c:strRef>
          </c:cat>
          <c:val>
            <c:numRef>
              <c:f>Sheet1!$H$2:$H$6</c:f>
              <c:numCache>
                <c:formatCode>General</c:formatCode>
                <c:ptCount val="5"/>
                <c:pt idx="0">
                  <c:v>0.8</c:v>
                </c:pt>
                <c:pt idx="1">
                  <c:v>3.8</c:v>
                </c:pt>
                <c:pt idx="2">
                  <c:v>1.6</c:v>
                </c:pt>
                <c:pt idx="3">
                  <c:v>1.1000000000000001</c:v>
                </c:pt>
                <c:pt idx="4">
                  <c:v>1.6</c:v>
                </c:pt>
              </c:numCache>
            </c:numRef>
          </c:val>
          <c:extLst>
            <c:ext xmlns:c16="http://schemas.microsoft.com/office/drawing/2014/chart" uri="{C3380CC4-5D6E-409C-BE32-E72D297353CC}">
              <c16:uniqueId val="{00000006-9E7B-4E3B-A240-F78E53574988}"/>
            </c:ext>
          </c:extLst>
        </c:ser>
        <c:ser>
          <c:idx val="7"/>
          <c:order val="7"/>
          <c:tx>
            <c:strRef>
              <c:f>Sheet1!$I$1</c:f>
              <c:strCache>
                <c:ptCount val="1"/>
                <c:pt idx="0">
                  <c:v>ΔΓ/ΔΑ</c:v>
                </c:pt>
              </c:strCache>
            </c:strRef>
          </c:tx>
          <c:spPr>
            <a:solidFill>
              <a:srgbClr val="8A949E"/>
            </a:solidFill>
            <a:effectLst/>
          </c:spPr>
          <c:invertIfNegative val="0"/>
          <c:dLbls>
            <c:dLbl>
              <c:idx val="2"/>
              <c:layout>
                <c:manualLayout>
                  <c:x val="-1.8861236160029619E-16"/>
                  <c:y val="-3.4838350055741318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9E7B-4E3B-A240-F78E53574988}"/>
                </c:ext>
              </c:extLst>
            </c:dLbl>
            <c:dLbl>
              <c:idx val="3"/>
              <c:layout>
                <c:manualLayout>
                  <c:x val="0"/>
                  <c:y val="-4.6451133407655186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9E7B-4E3B-A240-F78E53574988}"/>
                </c:ext>
              </c:extLst>
            </c:dLbl>
            <c:dLbl>
              <c:idx val="4"/>
              <c:layout>
                <c:manualLayout>
                  <c:x val="-1.2860082304526749E-3"/>
                  <c:y val="-4.1806020066889632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9E7B-4E3B-A240-F78E53574988}"/>
                </c:ext>
              </c:extLst>
            </c:dLbl>
            <c:numFmt formatCode="0.0&quot;%&quot;" sourceLinked="0"/>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65+</c:v>
                </c:pt>
                <c:pt idx="1">
                  <c:v>56-64</c:v>
                </c:pt>
                <c:pt idx="2">
                  <c:v>46-55</c:v>
                </c:pt>
                <c:pt idx="3">
                  <c:v>30-45</c:v>
                </c:pt>
                <c:pt idx="4">
                  <c:v>17-29</c:v>
                </c:pt>
              </c:strCache>
            </c:strRef>
          </c:cat>
          <c:val>
            <c:numRef>
              <c:f>Sheet1!$I$2:$I$6</c:f>
              <c:numCache>
                <c:formatCode>General</c:formatCode>
                <c:ptCount val="5"/>
                <c:pt idx="0">
                  <c:v>5.3</c:v>
                </c:pt>
                <c:pt idx="1">
                  <c:v>1</c:v>
                </c:pt>
                <c:pt idx="2">
                  <c:v>3.5</c:v>
                </c:pt>
                <c:pt idx="3">
                  <c:v>1.4</c:v>
                </c:pt>
                <c:pt idx="4">
                  <c:v>3.1</c:v>
                </c:pt>
              </c:numCache>
            </c:numRef>
          </c:val>
          <c:extLst>
            <c:ext xmlns:c16="http://schemas.microsoft.com/office/drawing/2014/chart" uri="{C3380CC4-5D6E-409C-BE32-E72D297353CC}">
              <c16:uniqueId val="{00000007-9E7B-4E3B-A240-F78E53574988}"/>
            </c:ext>
          </c:extLst>
        </c:ser>
        <c:dLbls>
          <c:dLblPos val="ctr"/>
          <c:showLegendKey val="0"/>
          <c:showVal val="1"/>
          <c:showCatName val="0"/>
          <c:showSerName val="0"/>
          <c:showPercent val="0"/>
          <c:showBubbleSize val="0"/>
        </c:dLbls>
        <c:gapWidth val="36"/>
        <c:overlap val="100"/>
        <c:axId val="2094734554"/>
        <c:axId val="2094734552"/>
      </c:barChart>
      <c:catAx>
        <c:axId val="2094734554"/>
        <c:scaling>
          <c:orientation val="minMax"/>
        </c:scaling>
        <c:delete val="0"/>
        <c:axPos val="l"/>
        <c:numFmt formatCode="General" sourceLinked="1"/>
        <c:majorTickMark val="out"/>
        <c:minorTickMark val="none"/>
        <c:tickLblPos val="nextTo"/>
        <c:spPr>
          <a:ln w="12700" cap="flat">
            <a:noFill/>
            <a:prstDash val="solid"/>
            <a:round/>
          </a:ln>
        </c:spPr>
        <c:crossAx val="2094734552"/>
        <c:crosses val="autoZero"/>
        <c:auto val="1"/>
        <c:lblAlgn val="ctr"/>
        <c:lblOffset val="100"/>
        <c:noMultiLvlLbl val="1"/>
      </c:catAx>
      <c:valAx>
        <c:axId val="2094734552"/>
        <c:scaling>
          <c:orientation val="minMax"/>
          <c:max val="100"/>
          <c:min val="0"/>
        </c:scaling>
        <c:delete val="1"/>
        <c:axPos val="b"/>
        <c:numFmt formatCode="General" sourceLinked="0"/>
        <c:majorTickMark val="out"/>
        <c:minorTickMark val="none"/>
        <c:tickLblPos val="low"/>
        <c:crossAx val="2094734554"/>
        <c:crosses val="autoZero"/>
        <c:crossBetween val="between"/>
      </c:valAx>
      <c:spPr>
        <a:noFill/>
        <a:ln>
          <a:noFill/>
        </a:ln>
        <a:effectLst/>
      </c:spPr>
    </c:plotArea>
    <c:legend>
      <c:legendPos val="b"/>
      <c:overlay val="0"/>
      <c:txPr>
        <a:bodyPr/>
        <a:lstStyle/>
        <a:p>
          <a:pPr>
            <a:defRPr>
              <a:solidFill>
                <a:schemeClr val="accent1">
                  <a:lumMod val="50000"/>
                </a:schemeClr>
              </a:solidFill>
            </a:defRPr>
          </a:pPr>
          <a:endParaRPr lang="en-US"/>
        </a:p>
      </c:txPr>
    </c:legend>
    <c:plotVisOnly val="1"/>
    <c:dispBlanksAs val="span"/>
    <c:showDLblsOverMax val="1"/>
  </c:chart>
  <c:spPr>
    <a:noFill/>
    <a:ln>
      <a:noFill/>
    </a:ln>
    <a:effectLst/>
  </c:spPr>
  <c:txPr>
    <a:bodyPr/>
    <a:lstStyle/>
    <a:p>
      <a:pPr>
        <a:defRPr sz="1100" b="0">
          <a:solidFill>
            <a:schemeClr val="bg1"/>
          </a:solidFill>
        </a:defRPr>
      </a:pPr>
      <a:endParaRPr lang="el-GR"/>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1"/>
  <c:style val="2"/>
  <c:chart>
    <c:autoTitleDeleted val="1"/>
    <c:plotArea>
      <c:layout/>
      <c:barChart>
        <c:barDir val="bar"/>
        <c:grouping val="clustered"/>
        <c:varyColors val="0"/>
        <c:ser>
          <c:idx val="0"/>
          <c:order val="0"/>
          <c:tx>
            <c:strRef>
              <c:f>Sheet1!$B$1</c:f>
              <c:strCache>
                <c:ptCount val="1"/>
                <c:pt idx="0">
                  <c:v>%</c:v>
                </c:pt>
              </c:strCache>
            </c:strRef>
          </c:tx>
          <c:spPr>
            <a:solidFill>
              <a:srgbClr val="8A949E"/>
            </a:solidFill>
            <a:effectLst/>
          </c:spPr>
          <c:invertIfNegative val="0"/>
          <c:dPt>
            <c:idx val="0"/>
            <c:invertIfNegative val="0"/>
            <c:bubble3D val="0"/>
            <c:extLst>
              <c:ext xmlns:c16="http://schemas.microsoft.com/office/drawing/2014/chart" uri="{C3380CC4-5D6E-409C-BE32-E72D297353CC}">
                <c16:uniqueId val="{00000001-D6D3-44A8-BA22-98A4C5E03B96}"/>
              </c:ext>
            </c:extLst>
          </c:dPt>
          <c:dPt>
            <c:idx val="1"/>
            <c:invertIfNegative val="0"/>
            <c:bubble3D val="0"/>
            <c:spPr>
              <a:solidFill>
                <a:srgbClr val="1B3A5C"/>
              </a:solidFill>
              <a:effectLst/>
            </c:spPr>
            <c:extLst>
              <c:ext xmlns:c16="http://schemas.microsoft.com/office/drawing/2014/chart" uri="{C3380CC4-5D6E-409C-BE32-E72D297353CC}">
                <c16:uniqueId val="{00000003-D6D3-44A8-BA22-98A4C5E03B96}"/>
              </c:ext>
            </c:extLst>
          </c:dPt>
          <c:dPt>
            <c:idx val="2"/>
            <c:invertIfNegative val="0"/>
            <c:bubble3D val="0"/>
            <c:spPr>
              <a:solidFill>
                <a:srgbClr val="1B3A5C"/>
              </a:solidFill>
              <a:effectLst/>
            </c:spPr>
            <c:extLst>
              <c:ext xmlns:c16="http://schemas.microsoft.com/office/drawing/2014/chart" uri="{C3380CC4-5D6E-409C-BE32-E72D297353CC}">
                <c16:uniqueId val="{00000005-D6D3-44A8-BA22-98A4C5E03B96}"/>
              </c:ext>
            </c:extLst>
          </c:dPt>
          <c:dPt>
            <c:idx val="3"/>
            <c:invertIfNegative val="0"/>
            <c:bubble3D val="0"/>
            <c:spPr>
              <a:solidFill>
                <a:srgbClr val="1B3A5C"/>
              </a:solidFill>
              <a:effectLst/>
            </c:spPr>
            <c:extLst>
              <c:ext xmlns:c16="http://schemas.microsoft.com/office/drawing/2014/chart" uri="{C3380CC4-5D6E-409C-BE32-E72D297353CC}">
                <c16:uniqueId val="{00000007-D6D3-44A8-BA22-98A4C5E03B96}"/>
              </c:ext>
            </c:extLst>
          </c:dPt>
          <c:dPt>
            <c:idx val="4"/>
            <c:invertIfNegative val="0"/>
            <c:bubble3D val="0"/>
            <c:spPr>
              <a:solidFill>
                <a:srgbClr val="1B3A5C"/>
              </a:solidFill>
              <a:effectLst/>
            </c:spPr>
            <c:extLst>
              <c:ext xmlns:c16="http://schemas.microsoft.com/office/drawing/2014/chart" uri="{C3380CC4-5D6E-409C-BE32-E72D297353CC}">
                <c16:uniqueId val="{00000009-D6D3-44A8-BA22-98A4C5E03B96}"/>
              </c:ext>
            </c:extLst>
          </c:dPt>
          <c:dPt>
            <c:idx val="5"/>
            <c:invertIfNegative val="0"/>
            <c:bubble3D val="0"/>
            <c:spPr>
              <a:solidFill>
                <a:srgbClr val="1B3A5C"/>
              </a:solidFill>
              <a:effectLst/>
            </c:spPr>
            <c:extLst>
              <c:ext xmlns:c16="http://schemas.microsoft.com/office/drawing/2014/chart" uri="{C3380CC4-5D6E-409C-BE32-E72D297353CC}">
                <c16:uniqueId val="{0000000B-D6D3-44A8-BA22-98A4C5E03B96}"/>
              </c:ext>
            </c:extLst>
          </c:dPt>
          <c:dPt>
            <c:idx val="6"/>
            <c:invertIfNegative val="0"/>
            <c:bubble3D val="0"/>
            <c:spPr>
              <a:solidFill>
                <a:srgbClr val="1B3A5C"/>
              </a:solidFill>
              <a:effectLst/>
            </c:spPr>
            <c:extLst>
              <c:ext xmlns:c16="http://schemas.microsoft.com/office/drawing/2014/chart" uri="{C3380CC4-5D6E-409C-BE32-E72D297353CC}">
                <c16:uniqueId val="{0000000D-D6D3-44A8-BA22-98A4C5E03B96}"/>
              </c:ext>
            </c:extLst>
          </c:dPt>
          <c:dPt>
            <c:idx val="7"/>
            <c:invertIfNegative val="0"/>
            <c:bubble3D val="0"/>
            <c:spPr>
              <a:solidFill>
                <a:srgbClr val="1B3A5C"/>
              </a:solidFill>
              <a:effectLst/>
            </c:spPr>
            <c:extLst>
              <c:ext xmlns:c16="http://schemas.microsoft.com/office/drawing/2014/chart" uri="{C3380CC4-5D6E-409C-BE32-E72D297353CC}">
                <c16:uniqueId val="{0000000F-D6D3-44A8-BA22-98A4C5E03B96}"/>
              </c:ext>
            </c:extLst>
          </c:dPt>
          <c:dPt>
            <c:idx val="8"/>
            <c:invertIfNegative val="0"/>
            <c:bubble3D val="0"/>
            <c:spPr>
              <a:solidFill>
                <a:srgbClr val="1B3A5C"/>
              </a:solidFill>
              <a:effectLst/>
            </c:spPr>
            <c:extLst>
              <c:ext xmlns:c16="http://schemas.microsoft.com/office/drawing/2014/chart" uri="{C3380CC4-5D6E-409C-BE32-E72D297353CC}">
                <c16:uniqueId val="{00000011-D6D3-44A8-BA22-98A4C5E03B96}"/>
              </c:ext>
            </c:extLst>
          </c:dPt>
          <c:dPt>
            <c:idx val="9"/>
            <c:invertIfNegative val="0"/>
            <c:bubble3D val="0"/>
            <c:spPr>
              <a:solidFill>
                <a:srgbClr val="1B3A5C"/>
              </a:solidFill>
              <a:effectLst/>
            </c:spPr>
            <c:extLst>
              <c:ext xmlns:c16="http://schemas.microsoft.com/office/drawing/2014/chart" uri="{C3380CC4-5D6E-409C-BE32-E72D297353CC}">
                <c16:uniqueId val="{00000013-D6D3-44A8-BA22-98A4C5E03B96}"/>
              </c:ext>
            </c:extLst>
          </c:dPt>
          <c:dPt>
            <c:idx val="10"/>
            <c:invertIfNegative val="0"/>
            <c:bubble3D val="0"/>
            <c:spPr>
              <a:solidFill>
                <a:srgbClr val="1B3A5C"/>
              </a:solidFill>
              <a:effectLst/>
            </c:spPr>
            <c:extLst>
              <c:ext xmlns:c16="http://schemas.microsoft.com/office/drawing/2014/chart" uri="{C3380CC4-5D6E-409C-BE32-E72D297353CC}">
                <c16:uniqueId val="{00000015-D6D3-44A8-BA22-98A4C5E03B96}"/>
              </c:ext>
            </c:extLst>
          </c:dPt>
          <c:dPt>
            <c:idx val="11"/>
            <c:invertIfNegative val="0"/>
            <c:bubble3D val="0"/>
            <c:spPr>
              <a:solidFill>
                <a:srgbClr val="1B3A5C"/>
              </a:solidFill>
              <a:effectLst/>
            </c:spPr>
            <c:extLst>
              <c:ext xmlns:c16="http://schemas.microsoft.com/office/drawing/2014/chart" uri="{C3380CC4-5D6E-409C-BE32-E72D297353CC}">
                <c16:uniqueId val="{00000017-D6D3-44A8-BA22-98A4C5E03B96}"/>
              </c:ext>
            </c:extLst>
          </c:dPt>
          <c:dPt>
            <c:idx val="12"/>
            <c:invertIfNegative val="0"/>
            <c:bubble3D val="0"/>
            <c:spPr>
              <a:solidFill>
                <a:srgbClr val="9E2A2B"/>
              </a:solidFill>
              <a:effectLst/>
            </c:spPr>
            <c:extLst>
              <c:ext xmlns:c16="http://schemas.microsoft.com/office/drawing/2014/chart" uri="{C3380CC4-5D6E-409C-BE32-E72D297353CC}">
                <c16:uniqueId val="{00000019-D6D3-44A8-BA22-98A4C5E03B96}"/>
              </c:ext>
            </c:extLst>
          </c:dPt>
          <c:dLbls>
            <c:numFmt formatCode="0.0&quot;%&quot;"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Sheet1!$A$2:$A$14</c:f>
              <c:strCache>
                <c:ptCount val="13"/>
                <c:pt idx="0">
                  <c:v>ΔΓ/ΔΑ</c:v>
                </c:pt>
                <c:pt idx="1">
                  <c:v>Να έχει σχέδιο για τα θέματα και τις προκλήσεις του Μέλλοντος</c:v>
                </c:pt>
                <c:pt idx="2">
                  <c:v>Επαναδιατύπωση ενός νέου σχέδιου για την επόμενη δεκαετία</c:v>
                </c:pt>
                <c:pt idx="3">
                  <c:v>Μεταρρυθμίσεις στο κράτος</c:v>
                </c:pt>
                <c:pt idx="4">
                  <c:v>Νέο πολιτικό προσωπικό</c:v>
                </c:pt>
                <c:pt idx="5">
                  <c:v>Διασφάλιση ασφάλειας της χώρας</c:v>
                </c:pt>
                <c:pt idx="6">
                  <c:v>Στήριξη νέων / στεγαστική πολιτική</c:v>
                </c:pt>
                <c:pt idx="7">
                  <c:v>Ενίσχυση παιδείας</c:v>
                </c:pt>
                <c:pt idx="8">
                  <c:v>Καλύτερη δημόσια υγεία</c:v>
                </c:pt>
                <c:pt idx="9">
                  <c:v>Φορολογικές ελαφρύνσεις</c:v>
                </c:pt>
                <c:pt idx="10">
                  <c:v>Ενίσχυση κράτους δικαίου / διαφάνειας</c:v>
                </c:pt>
                <c:pt idx="11">
                  <c:v>Βελτίωση εισοδημάτων</c:v>
                </c:pt>
                <c:pt idx="12">
                  <c:v>Μείωση ακρίβειας</c:v>
                </c:pt>
              </c:strCache>
            </c:strRef>
          </c:cat>
          <c:val>
            <c:numRef>
              <c:f>Sheet1!$B$2:$B$14</c:f>
              <c:numCache>
                <c:formatCode>General</c:formatCode>
                <c:ptCount val="13"/>
                <c:pt idx="0">
                  <c:v>3.6</c:v>
                </c:pt>
                <c:pt idx="1">
                  <c:v>6.6</c:v>
                </c:pt>
                <c:pt idx="2">
                  <c:v>7.8</c:v>
                </c:pt>
                <c:pt idx="3">
                  <c:v>9.6</c:v>
                </c:pt>
                <c:pt idx="4">
                  <c:v>10.199999999999999</c:v>
                </c:pt>
                <c:pt idx="5">
                  <c:v>10.4</c:v>
                </c:pt>
                <c:pt idx="6">
                  <c:v>14.3</c:v>
                </c:pt>
                <c:pt idx="7">
                  <c:v>15.3</c:v>
                </c:pt>
                <c:pt idx="8">
                  <c:v>26.6</c:v>
                </c:pt>
                <c:pt idx="9">
                  <c:v>27.5</c:v>
                </c:pt>
                <c:pt idx="10">
                  <c:v>29.2</c:v>
                </c:pt>
                <c:pt idx="11">
                  <c:v>37.1</c:v>
                </c:pt>
                <c:pt idx="12">
                  <c:v>46.9</c:v>
                </c:pt>
              </c:numCache>
            </c:numRef>
          </c:val>
          <c:extLst>
            <c:ext xmlns:c16="http://schemas.microsoft.com/office/drawing/2014/chart" uri="{C3380CC4-5D6E-409C-BE32-E72D297353CC}">
              <c16:uniqueId val="{0000001A-D6D3-44A8-BA22-98A4C5E03B96}"/>
            </c:ext>
          </c:extLst>
        </c:ser>
        <c:dLbls>
          <c:showLegendKey val="0"/>
          <c:showVal val="1"/>
          <c:showCatName val="0"/>
          <c:showSerName val="0"/>
          <c:showPercent val="0"/>
          <c:showBubbleSize val="0"/>
        </c:dLbls>
        <c:gapWidth val="42"/>
        <c:axId val="2094734554"/>
        <c:axId val="2094734552"/>
      </c:barChart>
      <c:catAx>
        <c:axId val="2094734554"/>
        <c:scaling>
          <c:orientation val="minMax"/>
        </c:scaling>
        <c:delete val="0"/>
        <c:axPos val="l"/>
        <c:numFmt formatCode="General" sourceLinked="1"/>
        <c:majorTickMark val="out"/>
        <c:minorTickMark val="none"/>
        <c:tickLblPos val="nextTo"/>
        <c:spPr>
          <a:ln w="12700" cap="flat">
            <a:noFill/>
            <a:prstDash val="solid"/>
            <a:round/>
          </a:ln>
        </c:spPr>
        <c:crossAx val="2094734552"/>
        <c:crosses val="autoZero"/>
        <c:auto val="1"/>
        <c:lblAlgn val="ctr"/>
        <c:lblOffset val="100"/>
        <c:noMultiLvlLbl val="1"/>
      </c:catAx>
      <c:valAx>
        <c:axId val="2094734552"/>
        <c:scaling>
          <c:orientation val="minMax"/>
          <c:max val="54.403999999999996"/>
          <c:min val="0"/>
        </c:scaling>
        <c:delete val="1"/>
        <c:axPos val="b"/>
        <c:numFmt formatCode="General" sourceLinked="0"/>
        <c:majorTickMark val="out"/>
        <c:minorTickMark val="none"/>
        <c:tickLblPos val="low"/>
        <c:crossAx val="2094734554"/>
        <c:crosses val="autoZero"/>
        <c:crossBetween val="between"/>
      </c:valAx>
      <c:spPr>
        <a:noFill/>
        <a:ln>
          <a:noFill/>
        </a:ln>
        <a:effectLst/>
      </c:spPr>
    </c:plotArea>
    <c:plotVisOnly val="1"/>
    <c:dispBlanksAs val="span"/>
    <c:showDLblsOverMax val="1"/>
  </c:chart>
  <c:spPr>
    <a:noFill/>
    <a:ln>
      <a:noFill/>
    </a:ln>
    <a:effectLst/>
  </c:spPr>
  <c:txPr>
    <a:bodyPr/>
    <a:lstStyle/>
    <a:p>
      <a:pPr>
        <a:defRPr sz="1200" b="1">
          <a:solidFill>
            <a:schemeClr val="accent1">
              <a:lumMod val="50000"/>
            </a:schemeClr>
          </a:solidFill>
        </a:defRPr>
      </a:pPr>
      <a:endParaRPr lang="el-GR"/>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1"/>
  <c:style val="2"/>
  <c:chart>
    <c:autoTitleDeleted val="1"/>
    <c:plotArea>
      <c:layout/>
      <c:barChart>
        <c:barDir val="bar"/>
        <c:grouping val="clustered"/>
        <c:varyColors val="0"/>
        <c:ser>
          <c:idx val="0"/>
          <c:order val="0"/>
          <c:tx>
            <c:strRef>
              <c:f>Sheet1!$B$1</c:f>
              <c:strCache>
                <c:ptCount val="1"/>
                <c:pt idx="0">
                  <c:v>%</c:v>
                </c:pt>
              </c:strCache>
            </c:strRef>
          </c:tx>
          <c:spPr>
            <a:solidFill>
              <a:srgbClr val="889099"/>
            </a:solidFill>
            <a:effectLst/>
          </c:spPr>
          <c:invertIfNegative val="0"/>
          <c:dPt>
            <c:idx val="0"/>
            <c:invertIfNegative val="0"/>
            <c:bubble3D val="0"/>
            <c:extLst>
              <c:ext xmlns:c16="http://schemas.microsoft.com/office/drawing/2014/chart" uri="{C3380CC4-5D6E-409C-BE32-E72D297353CC}">
                <c16:uniqueId val="{00000001-6B07-4EE5-A77A-C7DFE398DB75}"/>
              </c:ext>
            </c:extLst>
          </c:dPt>
          <c:dPt>
            <c:idx val="1"/>
            <c:invertIfNegative val="0"/>
            <c:bubble3D val="0"/>
            <c:spPr>
              <a:solidFill>
                <a:srgbClr val="9E2A2B"/>
              </a:solidFill>
              <a:effectLst/>
            </c:spPr>
            <c:extLst>
              <c:ext xmlns:c16="http://schemas.microsoft.com/office/drawing/2014/chart" uri="{C3380CC4-5D6E-409C-BE32-E72D297353CC}">
                <c16:uniqueId val="{00000003-6B07-4EE5-A77A-C7DFE398DB75}"/>
              </c:ext>
            </c:extLst>
          </c:dPt>
          <c:dPt>
            <c:idx val="2"/>
            <c:invertIfNegative val="0"/>
            <c:bubble3D val="0"/>
            <c:spPr>
              <a:solidFill>
                <a:srgbClr val="CC6A5C"/>
              </a:solidFill>
              <a:effectLst/>
            </c:spPr>
            <c:extLst>
              <c:ext xmlns:c16="http://schemas.microsoft.com/office/drawing/2014/chart" uri="{C3380CC4-5D6E-409C-BE32-E72D297353CC}">
                <c16:uniqueId val="{00000005-6B07-4EE5-A77A-C7DFE398DB75}"/>
              </c:ext>
            </c:extLst>
          </c:dPt>
          <c:dPt>
            <c:idx val="3"/>
            <c:invertIfNegative val="0"/>
            <c:bubble3D val="0"/>
            <c:spPr>
              <a:solidFill>
                <a:srgbClr val="7E8A97"/>
              </a:solidFill>
              <a:effectLst/>
            </c:spPr>
            <c:extLst>
              <c:ext xmlns:c16="http://schemas.microsoft.com/office/drawing/2014/chart" uri="{C3380CC4-5D6E-409C-BE32-E72D297353CC}">
                <c16:uniqueId val="{00000007-6B07-4EE5-A77A-C7DFE398DB75}"/>
              </c:ext>
            </c:extLst>
          </c:dPt>
          <c:dPt>
            <c:idx val="4"/>
            <c:invertIfNegative val="0"/>
            <c:bubble3D val="0"/>
            <c:spPr>
              <a:solidFill>
                <a:srgbClr val="4E9E86"/>
              </a:solidFill>
              <a:effectLst/>
            </c:spPr>
            <c:extLst>
              <c:ext xmlns:c16="http://schemas.microsoft.com/office/drawing/2014/chart" uri="{C3380CC4-5D6E-409C-BE32-E72D297353CC}">
                <c16:uniqueId val="{00000009-6B07-4EE5-A77A-C7DFE398DB75}"/>
              </c:ext>
            </c:extLst>
          </c:dPt>
          <c:dPt>
            <c:idx val="5"/>
            <c:invertIfNegative val="0"/>
            <c:bubble3D val="0"/>
            <c:spPr>
              <a:solidFill>
                <a:srgbClr val="1E6F5C"/>
              </a:solidFill>
              <a:effectLst/>
            </c:spPr>
            <c:extLst>
              <c:ext xmlns:c16="http://schemas.microsoft.com/office/drawing/2014/chart" uri="{C3380CC4-5D6E-409C-BE32-E72D297353CC}">
                <c16:uniqueId val="{0000000B-6B07-4EE5-A77A-C7DFE398DB75}"/>
              </c:ext>
            </c:extLst>
          </c:dPt>
          <c:dLbls>
            <c:numFmt formatCode="0.0&quot;%&quot;"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ΔΓ/ΔΑ</c:v>
                </c:pt>
                <c:pt idx="1">
                  <c:v>Σίγουρα όχι</c:v>
                </c:pt>
                <c:pt idx="2">
                  <c:v>Μάλλον όχι</c:v>
                </c:pt>
                <c:pt idx="3">
                  <c:v>Αβέβαιο</c:v>
                </c:pt>
                <c:pt idx="4">
                  <c:v>Μάλλον ναι</c:v>
                </c:pt>
                <c:pt idx="5">
                  <c:v>Σίγουρα ναι</c:v>
                </c:pt>
              </c:strCache>
            </c:strRef>
          </c:cat>
          <c:val>
            <c:numRef>
              <c:f>Sheet1!$B$2:$B$7</c:f>
              <c:numCache>
                <c:formatCode>General</c:formatCode>
                <c:ptCount val="6"/>
                <c:pt idx="0">
                  <c:v>3</c:v>
                </c:pt>
                <c:pt idx="1">
                  <c:v>11.2</c:v>
                </c:pt>
                <c:pt idx="2">
                  <c:v>15.9</c:v>
                </c:pt>
                <c:pt idx="3">
                  <c:v>23.9</c:v>
                </c:pt>
                <c:pt idx="4">
                  <c:v>33.1</c:v>
                </c:pt>
                <c:pt idx="5">
                  <c:v>12.9</c:v>
                </c:pt>
              </c:numCache>
            </c:numRef>
          </c:val>
          <c:extLst>
            <c:ext xmlns:c16="http://schemas.microsoft.com/office/drawing/2014/chart" uri="{C3380CC4-5D6E-409C-BE32-E72D297353CC}">
              <c16:uniqueId val="{0000000C-6B07-4EE5-A77A-C7DFE398DB75}"/>
            </c:ext>
          </c:extLst>
        </c:ser>
        <c:dLbls>
          <c:showLegendKey val="0"/>
          <c:showVal val="1"/>
          <c:showCatName val="0"/>
          <c:showSerName val="0"/>
          <c:showPercent val="0"/>
          <c:showBubbleSize val="0"/>
        </c:dLbls>
        <c:gapWidth val="46"/>
        <c:axId val="2094734554"/>
        <c:axId val="2094734552"/>
      </c:barChart>
      <c:catAx>
        <c:axId val="2094734554"/>
        <c:scaling>
          <c:orientation val="minMax"/>
        </c:scaling>
        <c:delete val="0"/>
        <c:axPos val="l"/>
        <c:numFmt formatCode="General" sourceLinked="1"/>
        <c:majorTickMark val="out"/>
        <c:minorTickMark val="none"/>
        <c:tickLblPos val="nextTo"/>
        <c:spPr>
          <a:ln w="12700" cap="flat">
            <a:noFill/>
            <a:prstDash val="solid"/>
            <a:round/>
          </a:ln>
        </c:spPr>
        <c:crossAx val="2094734552"/>
        <c:crosses val="autoZero"/>
        <c:auto val="1"/>
        <c:lblAlgn val="ctr"/>
        <c:lblOffset val="100"/>
        <c:noMultiLvlLbl val="1"/>
      </c:catAx>
      <c:valAx>
        <c:axId val="2094734552"/>
        <c:scaling>
          <c:orientation val="minMax"/>
          <c:max val="39.72"/>
          <c:min val="0"/>
        </c:scaling>
        <c:delete val="1"/>
        <c:axPos val="b"/>
        <c:numFmt formatCode="General" sourceLinked="0"/>
        <c:majorTickMark val="out"/>
        <c:minorTickMark val="none"/>
        <c:tickLblPos val="low"/>
        <c:crossAx val="2094734554"/>
        <c:crosses val="autoZero"/>
        <c:crossBetween val="between"/>
      </c:valAx>
      <c:spPr>
        <a:noFill/>
        <a:ln>
          <a:noFill/>
        </a:ln>
        <a:effectLst/>
      </c:spPr>
    </c:plotArea>
    <c:plotVisOnly val="1"/>
    <c:dispBlanksAs val="span"/>
    <c:showDLblsOverMax val="1"/>
  </c:chart>
  <c:spPr>
    <a:noFill/>
    <a:ln>
      <a:noFill/>
    </a:ln>
    <a:effectLst/>
  </c:spPr>
  <c:txPr>
    <a:bodyPr/>
    <a:lstStyle/>
    <a:p>
      <a:pPr>
        <a:defRPr sz="1200" b="1">
          <a:solidFill>
            <a:schemeClr val="accent1">
              <a:lumMod val="50000"/>
            </a:schemeClr>
          </a:solidFill>
        </a:defRPr>
      </a:pPr>
      <a:endParaRPr lang="el-GR"/>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1"/>
  <c:style val="2"/>
  <c:chart>
    <c:autoTitleDeleted val="1"/>
    <c:plotArea>
      <c:layout/>
      <c:barChart>
        <c:barDir val="bar"/>
        <c:grouping val="clustered"/>
        <c:varyColors val="0"/>
        <c:ser>
          <c:idx val="0"/>
          <c:order val="0"/>
          <c:tx>
            <c:strRef>
              <c:f>Sheet1!$B$1</c:f>
              <c:strCache>
                <c:ptCount val="1"/>
                <c:pt idx="0">
                  <c:v>%</c:v>
                </c:pt>
              </c:strCache>
            </c:strRef>
          </c:tx>
          <c:spPr>
            <a:solidFill>
              <a:srgbClr val="889099"/>
            </a:solidFill>
            <a:effectLst/>
          </c:spPr>
          <c:invertIfNegative val="0"/>
          <c:dPt>
            <c:idx val="0"/>
            <c:invertIfNegative val="0"/>
            <c:bubble3D val="0"/>
            <c:extLst>
              <c:ext xmlns:c16="http://schemas.microsoft.com/office/drawing/2014/chart" uri="{C3380CC4-5D6E-409C-BE32-E72D297353CC}">
                <c16:uniqueId val="{00000001-C767-4EF9-A119-ECA6DEA4A0E5}"/>
              </c:ext>
            </c:extLst>
          </c:dPt>
          <c:dPt>
            <c:idx val="1"/>
            <c:invertIfNegative val="0"/>
            <c:bubble3D val="0"/>
            <c:spPr>
              <a:solidFill>
                <a:srgbClr val="9E2A2B"/>
              </a:solidFill>
              <a:effectLst/>
            </c:spPr>
            <c:extLst>
              <c:ext xmlns:c16="http://schemas.microsoft.com/office/drawing/2014/chart" uri="{C3380CC4-5D6E-409C-BE32-E72D297353CC}">
                <c16:uniqueId val="{00000003-C767-4EF9-A119-ECA6DEA4A0E5}"/>
              </c:ext>
            </c:extLst>
          </c:dPt>
          <c:dPt>
            <c:idx val="2"/>
            <c:invertIfNegative val="0"/>
            <c:bubble3D val="0"/>
            <c:spPr>
              <a:solidFill>
                <a:srgbClr val="CC6A5C"/>
              </a:solidFill>
              <a:effectLst/>
            </c:spPr>
            <c:extLst>
              <c:ext xmlns:c16="http://schemas.microsoft.com/office/drawing/2014/chart" uri="{C3380CC4-5D6E-409C-BE32-E72D297353CC}">
                <c16:uniqueId val="{00000005-C767-4EF9-A119-ECA6DEA4A0E5}"/>
              </c:ext>
            </c:extLst>
          </c:dPt>
          <c:dPt>
            <c:idx val="3"/>
            <c:invertIfNegative val="0"/>
            <c:bubble3D val="0"/>
            <c:spPr>
              <a:solidFill>
                <a:srgbClr val="7E8A97"/>
              </a:solidFill>
              <a:effectLst/>
            </c:spPr>
            <c:extLst>
              <c:ext xmlns:c16="http://schemas.microsoft.com/office/drawing/2014/chart" uri="{C3380CC4-5D6E-409C-BE32-E72D297353CC}">
                <c16:uniqueId val="{00000007-C767-4EF9-A119-ECA6DEA4A0E5}"/>
              </c:ext>
            </c:extLst>
          </c:dPt>
          <c:dPt>
            <c:idx val="4"/>
            <c:invertIfNegative val="0"/>
            <c:bubble3D val="0"/>
            <c:spPr>
              <a:solidFill>
                <a:srgbClr val="4E9E86"/>
              </a:solidFill>
              <a:effectLst/>
            </c:spPr>
            <c:extLst>
              <c:ext xmlns:c16="http://schemas.microsoft.com/office/drawing/2014/chart" uri="{C3380CC4-5D6E-409C-BE32-E72D297353CC}">
                <c16:uniqueId val="{00000009-C767-4EF9-A119-ECA6DEA4A0E5}"/>
              </c:ext>
            </c:extLst>
          </c:dPt>
          <c:dPt>
            <c:idx val="5"/>
            <c:invertIfNegative val="0"/>
            <c:bubble3D val="0"/>
            <c:spPr>
              <a:solidFill>
                <a:srgbClr val="1E6F5C"/>
              </a:solidFill>
              <a:effectLst/>
            </c:spPr>
            <c:extLst>
              <c:ext xmlns:c16="http://schemas.microsoft.com/office/drawing/2014/chart" uri="{C3380CC4-5D6E-409C-BE32-E72D297353CC}">
                <c16:uniqueId val="{0000000B-C767-4EF9-A119-ECA6DEA4A0E5}"/>
              </c:ext>
            </c:extLst>
          </c:dPt>
          <c:dLbls>
            <c:numFmt formatCode="0.0&quot;%&quot;"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ΔΓ/ΔΑ</c:v>
                </c:pt>
                <c:pt idx="1">
                  <c:v>Σίγουρα όχι</c:v>
                </c:pt>
                <c:pt idx="2">
                  <c:v>Μάλλον όχι</c:v>
                </c:pt>
                <c:pt idx="3">
                  <c:v>Αβέβαιο</c:v>
                </c:pt>
                <c:pt idx="4">
                  <c:v>Μάλλον ναι</c:v>
                </c:pt>
                <c:pt idx="5">
                  <c:v>Σίγουρα ναι</c:v>
                </c:pt>
              </c:strCache>
            </c:strRef>
          </c:cat>
          <c:val>
            <c:numRef>
              <c:f>Sheet1!$B$2:$B$7</c:f>
              <c:numCache>
                <c:formatCode>General</c:formatCode>
                <c:ptCount val="6"/>
                <c:pt idx="0">
                  <c:v>0.7</c:v>
                </c:pt>
                <c:pt idx="1">
                  <c:v>5</c:v>
                </c:pt>
                <c:pt idx="2">
                  <c:v>7.3</c:v>
                </c:pt>
                <c:pt idx="3">
                  <c:v>14.7</c:v>
                </c:pt>
                <c:pt idx="4">
                  <c:v>42.3</c:v>
                </c:pt>
                <c:pt idx="5">
                  <c:v>30</c:v>
                </c:pt>
              </c:numCache>
            </c:numRef>
          </c:val>
          <c:extLst>
            <c:ext xmlns:c16="http://schemas.microsoft.com/office/drawing/2014/chart" uri="{C3380CC4-5D6E-409C-BE32-E72D297353CC}">
              <c16:uniqueId val="{0000000C-C767-4EF9-A119-ECA6DEA4A0E5}"/>
            </c:ext>
          </c:extLst>
        </c:ser>
        <c:dLbls>
          <c:showLegendKey val="0"/>
          <c:showVal val="1"/>
          <c:showCatName val="0"/>
          <c:showSerName val="0"/>
          <c:showPercent val="0"/>
          <c:showBubbleSize val="0"/>
        </c:dLbls>
        <c:gapWidth val="46"/>
        <c:axId val="2094734554"/>
        <c:axId val="2094734552"/>
      </c:barChart>
      <c:catAx>
        <c:axId val="2094734554"/>
        <c:scaling>
          <c:orientation val="minMax"/>
        </c:scaling>
        <c:delete val="0"/>
        <c:axPos val="l"/>
        <c:numFmt formatCode="General" sourceLinked="1"/>
        <c:majorTickMark val="out"/>
        <c:minorTickMark val="none"/>
        <c:tickLblPos val="nextTo"/>
        <c:spPr>
          <a:ln w="12700" cap="flat">
            <a:noFill/>
            <a:prstDash val="solid"/>
            <a:round/>
          </a:ln>
        </c:spPr>
        <c:crossAx val="2094734552"/>
        <c:crosses val="autoZero"/>
        <c:auto val="1"/>
        <c:lblAlgn val="ctr"/>
        <c:lblOffset val="100"/>
        <c:noMultiLvlLbl val="1"/>
      </c:catAx>
      <c:valAx>
        <c:axId val="2094734552"/>
        <c:scaling>
          <c:orientation val="minMax"/>
          <c:max val="50.76"/>
          <c:min val="0"/>
        </c:scaling>
        <c:delete val="1"/>
        <c:axPos val="b"/>
        <c:numFmt formatCode="General" sourceLinked="0"/>
        <c:majorTickMark val="out"/>
        <c:minorTickMark val="none"/>
        <c:tickLblPos val="low"/>
        <c:crossAx val="2094734554"/>
        <c:crosses val="autoZero"/>
        <c:crossBetween val="between"/>
      </c:valAx>
      <c:spPr>
        <a:noFill/>
        <a:ln>
          <a:noFill/>
        </a:ln>
        <a:effectLst/>
      </c:spPr>
    </c:plotArea>
    <c:plotVisOnly val="1"/>
    <c:dispBlanksAs val="span"/>
    <c:showDLblsOverMax val="1"/>
  </c:chart>
  <c:spPr>
    <a:noFill/>
    <a:ln>
      <a:noFill/>
    </a:ln>
    <a:effectLst/>
  </c:spPr>
  <c:txPr>
    <a:bodyPr/>
    <a:lstStyle/>
    <a:p>
      <a:pPr>
        <a:defRPr sz="1200" b="1">
          <a:solidFill>
            <a:schemeClr val="accent1">
              <a:lumMod val="50000"/>
            </a:schemeClr>
          </a:solidFill>
        </a:defRPr>
      </a:pPr>
      <a:endParaRPr lang="el-GR"/>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1"/>
  <c:style val="2"/>
  <c:chart>
    <c:autoTitleDeleted val="1"/>
    <c:plotArea>
      <c:layout/>
      <c:barChart>
        <c:barDir val="bar"/>
        <c:grouping val="stacked"/>
        <c:varyColors val="0"/>
        <c:ser>
          <c:idx val="0"/>
          <c:order val="0"/>
          <c:tx>
            <c:strRef>
              <c:f>Sheet1!$B$1</c:f>
              <c:strCache>
                <c:ptCount val="1"/>
                <c:pt idx="0">
                  <c:v>Σίγουρα ναι</c:v>
                </c:pt>
              </c:strCache>
            </c:strRef>
          </c:tx>
          <c:spPr>
            <a:solidFill>
              <a:srgbClr val="1E6F5C"/>
            </a:solidFill>
            <a:effectLst/>
          </c:spPr>
          <c:invertIfNegative val="0"/>
          <c:dLbls>
            <c:dLbl>
              <c:idx val="5"/>
              <c:layout>
                <c:manualLayout>
                  <c:x val="1.1574074074074051E-2"/>
                  <c:y val="-2.3225566703828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C373-4393-B067-C0A34488E0BD}"/>
                </c:ext>
              </c:extLst>
            </c:dLbl>
            <c:numFmt formatCode="0.0&quot;%&quot;" sourceLinked="0"/>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ΔΓ/ΔΑ</c:v>
                </c:pt>
                <c:pt idx="1">
                  <c:v>Δεν με αφορούν</c:v>
                </c:pt>
                <c:pt idx="2">
                  <c:v>Δεξιά</c:v>
                </c:pt>
                <c:pt idx="3">
                  <c:v>Κεντροδεξιά</c:v>
                </c:pt>
                <c:pt idx="4">
                  <c:v>Κέντρο</c:v>
                </c:pt>
                <c:pt idx="5">
                  <c:v>Κεντροαριστερά</c:v>
                </c:pt>
                <c:pt idx="6">
                  <c:v>Αριστερά</c:v>
                </c:pt>
              </c:strCache>
            </c:strRef>
          </c:cat>
          <c:val>
            <c:numRef>
              <c:f>Sheet1!$B$2:$B$8</c:f>
              <c:numCache>
                <c:formatCode>General</c:formatCode>
                <c:ptCount val="7"/>
                <c:pt idx="1">
                  <c:v>7.1</c:v>
                </c:pt>
                <c:pt idx="2">
                  <c:v>23.7</c:v>
                </c:pt>
                <c:pt idx="3">
                  <c:v>31.1</c:v>
                </c:pt>
                <c:pt idx="4">
                  <c:v>9.3000000000000007</c:v>
                </c:pt>
                <c:pt idx="5">
                  <c:v>1.7</c:v>
                </c:pt>
                <c:pt idx="6">
                  <c:v>4.9000000000000004</c:v>
                </c:pt>
              </c:numCache>
            </c:numRef>
          </c:val>
          <c:extLst>
            <c:ext xmlns:c16="http://schemas.microsoft.com/office/drawing/2014/chart" uri="{C3380CC4-5D6E-409C-BE32-E72D297353CC}">
              <c16:uniqueId val="{00000000-C373-4393-B067-C0A34488E0BD}"/>
            </c:ext>
          </c:extLst>
        </c:ser>
        <c:ser>
          <c:idx val="1"/>
          <c:order val="1"/>
          <c:tx>
            <c:strRef>
              <c:f>Sheet1!$C$1</c:f>
              <c:strCache>
                <c:ptCount val="1"/>
                <c:pt idx="0">
                  <c:v>Μάλλον ναι</c:v>
                </c:pt>
              </c:strCache>
            </c:strRef>
          </c:tx>
          <c:spPr>
            <a:solidFill>
              <a:srgbClr val="4E9E86"/>
            </a:solidFill>
            <a:effectLst/>
          </c:spPr>
          <c:invertIfNegative val="0"/>
          <c:dLbls>
            <c:numFmt formatCode="0.0&quot;%&quot;" sourceLinked="0"/>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ΔΓ/ΔΑ</c:v>
                </c:pt>
                <c:pt idx="1">
                  <c:v>Δεν με αφορούν</c:v>
                </c:pt>
                <c:pt idx="2">
                  <c:v>Δεξιά</c:v>
                </c:pt>
                <c:pt idx="3">
                  <c:v>Κεντροδεξιά</c:v>
                </c:pt>
                <c:pt idx="4">
                  <c:v>Κέντρο</c:v>
                </c:pt>
                <c:pt idx="5">
                  <c:v>Κεντροαριστερά</c:v>
                </c:pt>
                <c:pt idx="6">
                  <c:v>Αριστερά</c:v>
                </c:pt>
              </c:strCache>
            </c:strRef>
          </c:cat>
          <c:val>
            <c:numRef>
              <c:f>Sheet1!$C$2:$C$8</c:f>
              <c:numCache>
                <c:formatCode>General</c:formatCode>
                <c:ptCount val="7"/>
                <c:pt idx="0">
                  <c:v>6.3</c:v>
                </c:pt>
                <c:pt idx="1">
                  <c:v>22.6</c:v>
                </c:pt>
                <c:pt idx="2">
                  <c:v>45.8</c:v>
                </c:pt>
                <c:pt idx="3">
                  <c:v>42.5</c:v>
                </c:pt>
                <c:pt idx="4">
                  <c:v>32.6</c:v>
                </c:pt>
                <c:pt idx="5">
                  <c:v>30.6</c:v>
                </c:pt>
                <c:pt idx="6">
                  <c:v>26.8</c:v>
                </c:pt>
              </c:numCache>
            </c:numRef>
          </c:val>
          <c:extLst>
            <c:ext xmlns:c16="http://schemas.microsoft.com/office/drawing/2014/chart" uri="{C3380CC4-5D6E-409C-BE32-E72D297353CC}">
              <c16:uniqueId val="{00000001-C373-4393-B067-C0A34488E0BD}"/>
            </c:ext>
          </c:extLst>
        </c:ser>
        <c:ser>
          <c:idx val="2"/>
          <c:order val="2"/>
          <c:tx>
            <c:strRef>
              <c:f>Sheet1!$D$1</c:f>
              <c:strCache>
                <c:ptCount val="1"/>
                <c:pt idx="0">
                  <c:v>Αβέβαιο</c:v>
                </c:pt>
              </c:strCache>
            </c:strRef>
          </c:tx>
          <c:spPr>
            <a:solidFill>
              <a:srgbClr val="7E8A97"/>
            </a:solidFill>
            <a:effectLst/>
          </c:spPr>
          <c:invertIfNegative val="0"/>
          <c:dLbls>
            <c:numFmt formatCode="0.0&quot;%&quot;" sourceLinked="0"/>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ΔΓ/ΔΑ</c:v>
                </c:pt>
                <c:pt idx="1">
                  <c:v>Δεν με αφορούν</c:v>
                </c:pt>
                <c:pt idx="2">
                  <c:v>Δεξιά</c:v>
                </c:pt>
                <c:pt idx="3">
                  <c:v>Κεντροδεξιά</c:v>
                </c:pt>
                <c:pt idx="4">
                  <c:v>Κέντρο</c:v>
                </c:pt>
                <c:pt idx="5">
                  <c:v>Κεντροαριστερά</c:v>
                </c:pt>
                <c:pt idx="6">
                  <c:v>Αριστερά</c:v>
                </c:pt>
              </c:strCache>
            </c:strRef>
          </c:cat>
          <c:val>
            <c:numRef>
              <c:f>Sheet1!$D$2:$D$8</c:f>
              <c:numCache>
                <c:formatCode>General</c:formatCode>
                <c:ptCount val="7"/>
                <c:pt idx="0">
                  <c:v>18.8</c:v>
                </c:pt>
                <c:pt idx="1">
                  <c:v>33.299999999999997</c:v>
                </c:pt>
                <c:pt idx="2">
                  <c:v>15.3</c:v>
                </c:pt>
                <c:pt idx="3">
                  <c:v>14.5</c:v>
                </c:pt>
                <c:pt idx="4">
                  <c:v>29</c:v>
                </c:pt>
                <c:pt idx="5">
                  <c:v>28.3</c:v>
                </c:pt>
                <c:pt idx="6">
                  <c:v>21.1</c:v>
                </c:pt>
              </c:numCache>
            </c:numRef>
          </c:val>
          <c:extLst>
            <c:ext xmlns:c16="http://schemas.microsoft.com/office/drawing/2014/chart" uri="{C3380CC4-5D6E-409C-BE32-E72D297353CC}">
              <c16:uniqueId val="{00000002-C373-4393-B067-C0A34488E0BD}"/>
            </c:ext>
          </c:extLst>
        </c:ser>
        <c:ser>
          <c:idx val="3"/>
          <c:order val="3"/>
          <c:tx>
            <c:strRef>
              <c:f>Sheet1!$E$1</c:f>
              <c:strCache>
                <c:ptCount val="1"/>
                <c:pt idx="0">
                  <c:v>Μάλλον όχι</c:v>
                </c:pt>
              </c:strCache>
            </c:strRef>
          </c:tx>
          <c:spPr>
            <a:solidFill>
              <a:srgbClr val="CC6A5C"/>
            </a:solidFill>
            <a:effectLst/>
          </c:spPr>
          <c:invertIfNegative val="0"/>
          <c:dLbls>
            <c:numFmt formatCode="0.0&quot;%&quot;" sourceLinked="0"/>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ΔΓ/ΔΑ</c:v>
                </c:pt>
                <c:pt idx="1">
                  <c:v>Δεν με αφορούν</c:v>
                </c:pt>
                <c:pt idx="2">
                  <c:v>Δεξιά</c:v>
                </c:pt>
                <c:pt idx="3">
                  <c:v>Κεντροδεξιά</c:v>
                </c:pt>
                <c:pt idx="4">
                  <c:v>Κέντρο</c:v>
                </c:pt>
                <c:pt idx="5">
                  <c:v>Κεντροαριστερά</c:v>
                </c:pt>
                <c:pt idx="6">
                  <c:v>Αριστερά</c:v>
                </c:pt>
              </c:strCache>
            </c:strRef>
          </c:cat>
          <c:val>
            <c:numRef>
              <c:f>Sheet1!$E$2:$E$8</c:f>
              <c:numCache>
                <c:formatCode>General</c:formatCode>
                <c:ptCount val="7"/>
                <c:pt idx="0">
                  <c:v>31.3</c:v>
                </c:pt>
                <c:pt idx="1">
                  <c:v>12.5</c:v>
                </c:pt>
                <c:pt idx="2">
                  <c:v>6.1</c:v>
                </c:pt>
                <c:pt idx="3">
                  <c:v>7.3</c:v>
                </c:pt>
                <c:pt idx="4">
                  <c:v>16.100000000000001</c:v>
                </c:pt>
                <c:pt idx="5">
                  <c:v>27.8</c:v>
                </c:pt>
                <c:pt idx="6">
                  <c:v>24.4</c:v>
                </c:pt>
              </c:numCache>
            </c:numRef>
          </c:val>
          <c:extLst>
            <c:ext xmlns:c16="http://schemas.microsoft.com/office/drawing/2014/chart" uri="{C3380CC4-5D6E-409C-BE32-E72D297353CC}">
              <c16:uniqueId val="{00000003-C373-4393-B067-C0A34488E0BD}"/>
            </c:ext>
          </c:extLst>
        </c:ser>
        <c:ser>
          <c:idx val="4"/>
          <c:order val="4"/>
          <c:tx>
            <c:strRef>
              <c:f>Sheet1!$F$1</c:f>
              <c:strCache>
                <c:ptCount val="1"/>
                <c:pt idx="0">
                  <c:v>Σίγουρα όχι</c:v>
                </c:pt>
              </c:strCache>
            </c:strRef>
          </c:tx>
          <c:spPr>
            <a:solidFill>
              <a:srgbClr val="9E2A2B"/>
            </a:solidFill>
            <a:effectLst/>
          </c:spPr>
          <c:invertIfNegative val="0"/>
          <c:dLbls>
            <c:dLbl>
              <c:idx val="3"/>
              <c:layout>
                <c:manualLayout>
                  <c:x val="0"/>
                  <c:y val="-3.25157933853586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C373-4393-B067-C0A34488E0BD}"/>
                </c:ext>
              </c:extLst>
            </c:dLbl>
            <c:numFmt formatCode="0.0&quot;%&quot;" sourceLinked="0"/>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ΔΓ/ΔΑ</c:v>
                </c:pt>
                <c:pt idx="1">
                  <c:v>Δεν με αφορούν</c:v>
                </c:pt>
                <c:pt idx="2">
                  <c:v>Δεξιά</c:v>
                </c:pt>
                <c:pt idx="3">
                  <c:v>Κεντροδεξιά</c:v>
                </c:pt>
                <c:pt idx="4">
                  <c:v>Κέντρο</c:v>
                </c:pt>
                <c:pt idx="5">
                  <c:v>Κεντροαριστερά</c:v>
                </c:pt>
                <c:pt idx="6">
                  <c:v>Αριστερά</c:v>
                </c:pt>
              </c:strCache>
            </c:strRef>
          </c:cat>
          <c:val>
            <c:numRef>
              <c:f>Sheet1!$F$2:$F$8</c:f>
              <c:numCache>
                <c:formatCode>General</c:formatCode>
                <c:ptCount val="7"/>
                <c:pt idx="0">
                  <c:v>12.5</c:v>
                </c:pt>
                <c:pt idx="1">
                  <c:v>15.5</c:v>
                </c:pt>
                <c:pt idx="2">
                  <c:v>6.9</c:v>
                </c:pt>
                <c:pt idx="3">
                  <c:v>4.0999999999999996</c:v>
                </c:pt>
                <c:pt idx="4">
                  <c:v>11.4</c:v>
                </c:pt>
                <c:pt idx="5">
                  <c:v>11.7</c:v>
                </c:pt>
                <c:pt idx="6">
                  <c:v>20.3</c:v>
                </c:pt>
              </c:numCache>
            </c:numRef>
          </c:val>
          <c:extLst>
            <c:ext xmlns:c16="http://schemas.microsoft.com/office/drawing/2014/chart" uri="{C3380CC4-5D6E-409C-BE32-E72D297353CC}">
              <c16:uniqueId val="{00000004-C373-4393-B067-C0A34488E0BD}"/>
            </c:ext>
          </c:extLst>
        </c:ser>
        <c:ser>
          <c:idx val="5"/>
          <c:order val="5"/>
          <c:tx>
            <c:strRef>
              <c:f>Sheet1!$G$1</c:f>
              <c:strCache>
                <c:ptCount val="1"/>
                <c:pt idx="0">
                  <c:v>ΔΓ/ΔΑ</c:v>
                </c:pt>
              </c:strCache>
            </c:strRef>
          </c:tx>
          <c:spPr>
            <a:solidFill>
              <a:srgbClr val="889099"/>
            </a:solidFill>
            <a:effectLst/>
          </c:spPr>
          <c:invertIfNegative val="0"/>
          <c:dLbls>
            <c:dLbl>
              <c:idx val="4"/>
              <c:layout>
                <c:manualLayout>
                  <c:x val="-9.0020576131689123E-3"/>
                  <c:y val="-2.3225566703827575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C373-4393-B067-C0A34488E0BD}"/>
                </c:ext>
              </c:extLst>
            </c:dLbl>
            <c:numFmt formatCode="0.0&quot;%&quot;" sourceLinked="0"/>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ΔΓ/ΔΑ</c:v>
                </c:pt>
                <c:pt idx="1">
                  <c:v>Δεν με αφορούν</c:v>
                </c:pt>
                <c:pt idx="2">
                  <c:v>Δεξιά</c:v>
                </c:pt>
                <c:pt idx="3">
                  <c:v>Κεντροδεξιά</c:v>
                </c:pt>
                <c:pt idx="4">
                  <c:v>Κέντρο</c:v>
                </c:pt>
                <c:pt idx="5">
                  <c:v>Κεντροαριστερά</c:v>
                </c:pt>
                <c:pt idx="6">
                  <c:v>Αριστερά</c:v>
                </c:pt>
              </c:strCache>
            </c:strRef>
          </c:cat>
          <c:val>
            <c:numRef>
              <c:f>Sheet1!$G$2:$G$8</c:f>
              <c:numCache>
                <c:formatCode>General</c:formatCode>
                <c:ptCount val="7"/>
                <c:pt idx="0">
                  <c:v>31.3</c:v>
                </c:pt>
                <c:pt idx="1">
                  <c:v>8.9</c:v>
                </c:pt>
                <c:pt idx="2">
                  <c:v>2.2999999999999998</c:v>
                </c:pt>
                <c:pt idx="3">
                  <c:v>0.5</c:v>
                </c:pt>
                <c:pt idx="4">
                  <c:v>1.6</c:v>
                </c:pt>
                <c:pt idx="6">
                  <c:v>2.4</c:v>
                </c:pt>
              </c:numCache>
            </c:numRef>
          </c:val>
          <c:extLst>
            <c:ext xmlns:c16="http://schemas.microsoft.com/office/drawing/2014/chart" uri="{C3380CC4-5D6E-409C-BE32-E72D297353CC}">
              <c16:uniqueId val="{00000005-C373-4393-B067-C0A34488E0BD}"/>
            </c:ext>
          </c:extLst>
        </c:ser>
        <c:dLbls>
          <c:dLblPos val="ctr"/>
          <c:showLegendKey val="0"/>
          <c:showVal val="1"/>
          <c:showCatName val="0"/>
          <c:showSerName val="0"/>
          <c:showPercent val="0"/>
          <c:showBubbleSize val="0"/>
        </c:dLbls>
        <c:gapWidth val="36"/>
        <c:overlap val="100"/>
        <c:axId val="2094734554"/>
        <c:axId val="2094734552"/>
      </c:barChart>
      <c:catAx>
        <c:axId val="2094734554"/>
        <c:scaling>
          <c:orientation val="minMax"/>
        </c:scaling>
        <c:delete val="0"/>
        <c:axPos val="l"/>
        <c:numFmt formatCode="General" sourceLinked="1"/>
        <c:majorTickMark val="out"/>
        <c:minorTickMark val="none"/>
        <c:tickLblPos val="nextTo"/>
        <c:spPr>
          <a:ln w="12700" cap="flat">
            <a:noFill/>
            <a:prstDash val="solid"/>
            <a:round/>
          </a:ln>
        </c:spPr>
        <c:crossAx val="2094734552"/>
        <c:crosses val="autoZero"/>
        <c:auto val="1"/>
        <c:lblAlgn val="ctr"/>
        <c:lblOffset val="100"/>
        <c:noMultiLvlLbl val="1"/>
      </c:catAx>
      <c:valAx>
        <c:axId val="2094734552"/>
        <c:scaling>
          <c:orientation val="minMax"/>
          <c:max val="100"/>
          <c:min val="0"/>
        </c:scaling>
        <c:delete val="1"/>
        <c:axPos val="b"/>
        <c:numFmt formatCode="General" sourceLinked="0"/>
        <c:majorTickMark val="out"/>
        <c:minorTickMark val="none"/>
        <c:tickLblPos val="low"/>
        <c:crossAx val="2094734554"/>
        <c:crosses val="autoZero"/>
        <c:crossBetween val="between"/>
      </c:valAx>
      <c:spPr>
        <a:noFill/>
        <a:ln>
          <a:noFill/>
        </a:ln>
        <a:effectLst/>
      </c:spPr>
    </c:plotArea>
    <c:legend>
      <c:legendPos val="b"/>
      <c:overlay val="0"/>
      <c:txPr>
        <a:bodyPr/>
        <a:lstStyle/>
        <a:p>
          <a:pPr>
            <a:defRPr>
              <a:solidFill>
                <a:schemeClr val="accent1">
                  <a:lumMod val="50000"/>
                </a:schemeClr>
              </a:solidFill>
            </a:defRPr>
          </a:pPr>
          <a:endParaRPr lang="en-US"/>
        </a:p>
      </c:txPr>
    </c:legend>
    <c:plotVisOnly val="1"/>
    <c:dispBlanksAs val="span"/>
    <c:showDLblsOverMax val="1"/>
  </c:chart>
  <c:spPr>
    <a:noFill/>
    <a:ln>
      <a:noFill/>
    </a:ln>
    <a:effectLst/>
  </c:spPr>
  <c:txPr>
    <a:bodyPr/>
    <a:lstStyle/>
    <a:p>
      <a:pPr>
        <a:defRPr sz="1100" b="0">
          <a:solidFill>
            <a:schemeClr val="bg1"/>
          </a:solidFill>
        </a:defRPr>
      </a:pPr>
      <a:endParaRPr lang="el-GR"/>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1"/>
  <c:style val="2"/>
  <c:chart>
    <c:autoTitleDeleted val="1"/>
    <c:plotArea>
      <c:layout/>
      <c:barChart>
        <c:barDir val="bar"/>
        <c:grouping val="stacked"/>
        <c:varyColors val="0"/>
        <c:ser>
          <c:idx val="0"/>
          <c:order val="0"/>
          <c:tx>
            <c:strRef>
              <c:f>Sheet1!$B$1</c:f>
              <c:strCache>
                <c:ptCount val="1"/>
                <c:pt idx="0">
                  <c:v>Σίγουρα ναι</c:v>
                </c:pt>
              </c:strCache>
            </c:strRef>
          </c:tx>
          <c:spPr>
            <a:solidFill>
              <a:srgbClr val="1E6F5C"/>
            </a:solidFill>
            <a:effectLst/>
          </c:spPr>
          <c:invertIfNegative val="0"/>
          <c:dLbls>
            <c:numFmt formatCode="0.0&quot;%&quot;" sourceLinked="0"/>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65+</c:v>
                </c:pt>
                <c:pt idx="1">
                  <c:v>56-64</c:v>
                </c:pt>
                <c:pt idx="2">
                  <c:v>46-55</c:v>
                </c:pt>
                <c:pt idx="3">
                  <c:v>30-45</c:v>
                </c:pt>
                <c:pt idx="4">
                  <c:v>17-29</c:v>
                </c:pt>
              </c:strCache>
            </c:strRef>
          </c:cat>
          <c:val>
            <c:numRef>
              <c:f>Sheet1!$B$2:$B$6</c:f>
              <c:numCache>
                <c:formatCode>General</c:formatCode>
                <c:ptCount val="5"/>
                <c:pt idx="0">
                  <c:v>22</c:v>
                </c:pt>
                <c:pt idx="1">
                  <c:v>16.7</c:v>
                </c:pt>
                <c:pt idx="2">
                  <c:v>13.1</c:v>
                </c:pt>
                <c:pt idx="3">
                  <c:v>7.4</c:v>
                </c:pt>
                <c:pt idx="4">
                  <c:v>6.3</c:v>
                </c:pt>
              </c:numCache>
            </c:numRef>
          </c:val>
          <c:extLst>
            <c:ext xmlns:c16="http://schemas.microsoft.com/office/drawing/2014/chart" uri="{C3380CC4-5D6E-409C-BE32-E72D297353CC}">
              <c16:uniqueId val="{00000000-FC16-4853-87AA-D9CA73BE7B08}"/>
            </c:ext>
          </c:extLst>
        </c:ser>
        <c:ser>
          <c:idx val="1"/>
          <c:order val="1"/>
          <c:tx>
            <c:strRef>
              <c:f>Sheet1!$C$1</c:f>
              <c:strCache>
                <c:ptCount val="1"/>
                <c:pt idx="0">
                  <c:v>Μάλλον ναι</c:v>
                </c:pt>
              </c:strCache>
            </c:strRef>
          </c:tx>
          <c:spPr>
            <a:solidFill>
              <a:srgbClr val="4E9E86"/>
            </a:solidFill>
            <a:effectLst/>
          </c:spPr>
          <c:invertIfNegative val="0"/>
          <c:dLbls>
            <c:numFmt formatCode="0.0&quot;%&quot;" sourceLinked="0"/>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65+</c:v>
                </c:pt>
                <c:pt idx="1">
                  <c:v>56-64</c:v>
                </c:pt>
                <c:pt idx="2">
                  <c:v>46-55</c:v>
                </c:pt>
                <c:pt idx="3">
                  <c:v>30-45</c:v>
                </c:pt>
                <c:pt idx="4">
                  <c:v>17-29</c:v>
                </c:pt>
              </c:strCache>
            </c:strRef>
          </c:cat>
          <c:val>
            <c:numRef>
              <c:f>Sheet1!$C$2:$C$6</c:f>
              <c:numCache>
                <c:formatCode>General</c:formatCode>
                <c:ptCount val="5"/>
                <c:pt idx="0">
                  <c:v>31.8</c:v>
                </c:pt>
                <c:pt idx="1">
                  <c:v>28.7</c:v>
                </c:pt>
                <c:pt idx="2">
                  <c:v>36</c:v>
                </c:pt>
                <c:pt idx="3">
                  <c:v>33.9</c:v>
                </c:pt>
                <c:pt idx="4">
                  <c:v>32.799999999999997</c:v>
                </c:pt>
              </c:numCache>
            </c:numRef>
          </c:val>
          <c:extLst>
            <c:ext xmlns:c16="http://schemas.microsoft.com/office/drawing/2014/chart" uri="{C3380CC4-5D6E-409C-BE32-E72D297353CC}">
              <c16:uniqueId val="{00000001-FC16-4853-87AA-D9CA73BE7B08}"/>
            </c:ext>
          </c:extLst>
        </c:ser>
        <c:ser>
          <c:idx val="2"/>
          <c:order val="2"/>
          <c:tx>
            <c:strRef>
              <c:f>Sheet1!$D$1</c:f>
              <c:strCache>
                <c:ptCount val="1"/>
                <c:pt idx="0">
                  <c:v>Αβέβαιο</c:v>
                </c:pt>
              </c:strCache>
            </c:strRef>
          </c:tx>
          <c:spPr>
            <a:solidFill>
              <a:srgbClr val="7E8A97"/>
            </a:solidFill>
            <a:effectLst/>
          </c:spPr>
          <c:invertIfNegative val="0"/>
          <c:dLbls>
            <c:numFmt formatCode="0.0&quot;%&quot;" sourceLinked="0"/>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65+</c:v>
                </c:pt>
                <c:pt idx="1">
                  <c:v>56-64</c:v>
                </c:pt>
                <c:pt idx="2">
                  <c:v>46-55</c:v>
                </c:pt>
                <c:pt idx="3">
                  <c:v>30-45</c:v>
                </c:pt>
                <c:pt idx="4">
                  <c:v>17-29</c:v>
                </c:pt>
              </c:strCache>
            </c:strRef>
          </c:cat>
          <c:val>
            <c:numRef>
              <c:f>Sheet1!$D$2:$D$6</c:f>
              <c:numCache>
                <c:formatCode>General</c:formatCode>
                <c:ptCount val="5"/>
                <c:pt idx="0">
                  <c:v>20.5</c:v>
                </c:pt>
                <c:pt idx="1">
                  <c:v>21.1</c:v>
                </c:pt>
                <c:pt idx="2">
                  <c:v>22.9</c:v>
                </c:pt>
                <c:pt idx="3">
                  <c:v>28.3</c:v>
                </c:pt>
                <c:pt idx="4">
                  <c:v>25</c:v>
                </c:pt>
              </c:numCache>
            </c:numRef>
          </c:val>
          <c:extLst>
            <c:ext xmlns:c16="http://schemas.microsoft.com/office/drawing/2014/chart" uri="{C3380CC4-5D6E-409C-BE32-E72D297353CC}">
              <c16:uniqueId val="{00000002-FC16-4853-87AA-D9CA73BE7B08}"/>
            </c:ext>
          </c:extLst>
        </c:ser>
        <c:ser>
          <c:idx val="3"/>
          <c:order val="3"/>
          <c:tx>
            <c:strRef>
              <c:f>Sheet1!$E$1</c:f>
              <c:strCache>
                <c:ptCount val="1"/>
                <c:pt idx="0">
                  <c:v>Μάλλον όχι</c:v>
                </c:pt>
              </c:strCache>
            </c:strRef>
          </c:tx>
          <c:spPr>
            <a:solidFill>
              <a:srgbClr val="CC6A5C"/>
            </a:solidFill>
            <a:effectLst/>
          </c:spPr>
          <c:invertIfNegative val="0"/>
          <c:dLbls>
            <c:numFmt formatCode="0.0&quot;%&quot;" sourceLinked="0"/>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65+</c:v>
                </c:pt>
                <c:pt idx="1">
                  <c:v>56-64</c:v>
                </c:pt>
                <c:pt idx="2">
                  <c:v>46-55</c:v>
                </c:pt>
                <c:pt idx="3">
                  <c:v>30-45</c:v>
                </c:pt>
                <c:pt idx="4">
                  <c:v>17-29</c:v>
                </c:pt>
              </c:strCache>
            </c:strRef>
          </c:cat>
          <c:val>
            <c:numRef>
              <c:f>Sheet1!$E$2:$E$6</c:f>
              <c:numCache>
                <c:formatCode>General</c:formatCode>
                <c:ptCount val="5"/>
                <c:pt idx="0">
                  <c:v>16.7</c:v>
                </c:pt>
                <c:pt idx="1">
                  <c:v>17.7</c:v>
                </c:pt>
                <c:pt idx="2">
                  <c:v>11.5</c:v>
                </c:pt>
                <c:pt idx="3">
                  <c:v>18</c:v>
                </c:pt>
                <c:pt idx="4">
                  <c:v>18.8</c:v>
                </c:pt>
              </c:numCache>
            </c:numRef>
          </c:val>
          <c:extLst>
            <c:ext xmlns:c16="http://schemas.microsoft.com/office/drawing/2014/chart" uri="{C3380CC4-5D6E-409C-BE32-E72D297353CC}">
              <c16:uniqueId val="{00000003-FC16-4853-87AA-D9CA73BE7B08}"/>
            </c:ext>
          </c:extLst>
        </c:ser>
        <c:ser>
          <c:idx val="4"/>
          <c:order val="4"/>
          <c:tx>
            <c:strRef>
              <c:f>Sheet1!$F$1</c:f>
              <c:strCache>
                <c:ptCount val="1"/>
                <c:pt idx="0">
                  <c:v>Σίγουρα όχι</c:v>
                </c:pt>
              </c:strCache>
            </c:strRef>
          </c:tx>
          <c:spPr>
            <a:solidFill>
              <a:srgbClr val="9E2A2B"/>
            </a:solidFill>
            <a:effectLst/>
          </c:spPr>
          <c:invertIfNegative val="0"/>
          <c:dLbls>
            <c:numFmt formatCode="0.0&quot;%&quot;" sourceLinked="0"/>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65+</c:v>
                </c:pt>
                <c:pt idx="1">
                  <c:v>56-64</c:v>
                </c:pt>
                <c:pt idx="2">
                  <c:v>46-55</c:v>
                </c:pt>
                <c:pt idx="3">
                  <c:v>30-45</c:v>
                </c:pt>
                <c:pt idx="4">
                  <c:v>17-29</c:v>
                </c:pt>
              </c:strCache>
            </c:strRef>
          </c:cat>
          <c:val>
            <c:numRef>
              <c:f>Sheet1!$F$2:$F$6</c:f>
              <c:numCache>
                <c:formatCode>General</c:formatCode>
                <c:ptCount val="5"/>
                <c:pt idx="0">
                  <c:v>7.6</c:v>
                </c:pt>
                <c:pt idx="1">
                  <c:v>13.9</c:v>
                </c:pt>
                <c:pt idx="2">
                  <c:v>11.8</c:v>
                </c:pt>
                <c:pt idx="3">
                  <c:v>9.9</c:v>
                </c:pt>
                <c:pt idx="4">
                  <c:v>14.1</c:v>
                </c:pt>
              </c:numCache>
            </c:numRef>
          </c:val>
          <c:extLst>
            <c:ext xmlns:c16="http://schemas.microsoft.com/office/drawing/2014/chart" uri="{C3380CC4-5D6E-409C-BE32-E72D297353CC}">
              <c16:uniqueId val="{00000004-FC16-4853-87AA-D9CA73BE7B08}"/>
            </c:ext>
          </c:extLst>
        </c:ser>
        <c:ser>
          <c:idx val="5"/>
          <c:order val="5"/>
          <c:tx>
            <c:strRef>
              <c:f>Sheet1!$G$1</c:f>
              <c:strCache>
                <c:ptCount val="1"/>
                <c:pt idx="0">
                  <c:v>ΔΓ/ΔΑ</c:v>
                </c:pt>
              </c:strCache>
            </c:strRef>
          </c:tx>
          <c:spPr>
            <a:solidFill>
              <a:srgbClr val="889099"/>
            </a:solidFill>
            <a:effectLst/>
          </c:spPr>
          <c:invertIfNegative val="0"/>
          <c:dLbls>
            <c:dLbl>
              <c:idx val="0"/>
              <c:layout>
                <c:manualLayout>
                  <c:x val="-9.0020576131687249E-3"/>
                  <c:y val="-3.483835005574136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FC16-4853-87AA-D9CA73BE7B08}"/>
                </c:ext>
              </c:extLst>
            </c:dLbl>
            <c:dLbl>
              <c:idx val="1"/>
              <c:layout>
                <c:manualLayout>
                  <c:x val="-6.4300411522633747E-3"/>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FC16-4853-87AA-D9CA73BE7B08}"/>
                </c:ext>
              </c:extLst>
            </c:dLbl>
            <c:numFmt formatCode="0.0&quot;%&quot;" sourceLinked="0"/>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65+</c:v>
                </c:pt>
                <c:pt idx="1">
                  <c:v>56-64</c:v>
                </c:pt>
                <c:pt idx="2">
                  <c:v>46-55</c:v>
                </c:pt>
                <c:pt idx="3">
                  <c:v>30-45</c:v>
                </c:pt>
                <c:pt idx="4">
                  <c:v>17-29</c:v>
                </c:pt>
              </c:strCache>
            </c:strRef>
          </c:cat>
          <c:val>
            <c:numRef>
              <c:f>Sheet1!$G$2:$G$6</c:f>
              <c:numCache>
                <c:formatCode>General</c:formatCode>
                <c:ptCount val="5"/>
                <c:pt idx="0">
                  <c:v>1.5</c:v>
                </c:pt>
                <c:pt idx="1">
                  <c:v>1.9</c:v>
                </c:pt>
                <c:pt idx="2">
                  <c:v>4.8</c:v>
                </c:pt>
                <c:pt idx="3">
                  <c:v>2.5</c:v>
                </c:pt>
                <c:pt idx="4">
                  <c:v>3.1</c:v>
                </c:pt>
              </c:numCache>
            </c:numRef>
          </c:val>
          <c:extLst>
            <c:ext xmlns:c16="http://schemas.microsoft.com/office/drawing/2014/chart" uri="{C3380CC4-5D6E-409C-BE32-E72D297353CC}">
              <c16:uniqueId val="{00000005-FC16-4853-87AA-D9CA73BE7B08}"/>
            </c:ext>
          </c:extLst>
        </c:ser>
        <c:dLbls>
          <c:dLblPos val="ctr"/>
          <c:showLegendKey val="0"/>
          <c:showVal val="1"/>
          <c:showCatName val="0"/>
          <c:showSerName val="0"/>
          <c:showPercent val="0"/>
          <c:showBubbleSize val="0"/>
        </c:dLbls>
        <c:gapWidth val="36"/>
        <c:overlap val="100"/>
        <c:axId val="2094734554"/>
        <c:axId val="2094734552"/>
      </c:barChart>
      <c:catAx>
        <c:axId val="2094734554"/>
        <c:scaling>
          <c:orientation val="minMax"/>
        </c:scaling>
        <c:delete val="0"/>
        <c:axPos val="l"/>
        <c:numFmt formatCode="General" sourceLinked="1"/>
        <c:majorTickMark val="out"/>
        <c:minorTickMark val="none"/>
        <c:tickLblPos val="nextTo"/>
        <c:spPr>
          <a:ln w="12700" cap="flat">
            <a:noFill/>
            <a:prstDash val="solid"/>
            <a:round/>
          </a:ln>
        </c:spPr>
        <c:crossAx val="2094734552"/>
        <c:crosses val="autoZero"/>
        <c:auto val="1"/>
        <c:lblAlgn val="ctr"/>
        <c:lblOffset val="100"/>
        <c:noMultiLvlLbl val="1"/>
      </c:catAx>
      <c:valAx>
        <c:axId val="2094734552"/>
        <c:scaling>
          <c:orientation val="minMax"/>
          <c:max val="100"/>
          <c:min val="0"/>
        </c:scaling>
        <c:delete val="1"/>
        <c:axPos val="b"/>
        <c:numFmt formatCode="General" sourceLinked="0"/>
        <c:majorTickMark val="out"/>
        <c:minorTickMark val="none"/>
        <c:tickLblPos val="low"/>
        <c:crossAx val="2094734554"/>
        <c:crosses val="autoZero"/>
        <c:crossBetween val="between"/>
      </c:valAx>
      <c:spPr>
        <a:noFill/>
        <a:ln>
          <a:noFill/>
        </a:ln>
        <a:effectLst/>
      </c:spPr>
    </c:plotArea>
    <c:legend>
      <c:legendPos val="b"/>
      <c:overlay val="0"/>
      <c:txPr>
        <a:bodyPr/>
        <a:lstStyle/>
        <a:p>
          <a:pPr>
            <a:defRPr>
              <a:solidFill>
                <a:schemeClr val="accent1">
                  <a:lumMod val="50000"/>
                </a:schemeClr>
              </a:solidFill>
            </a:defRPr>
          </a:pPr>
          <a:endParaRPr lang="en-US"/>
        </a:p>
      </c:txPr>
    </c:legend>
    <c:plotVisOnly val="1"/>
    <c:dispBlanksAs val="span"/>
    <c:showDLblsOverMax val="1"/>
  </c:chart>
  <c:spPr>
    <a:noFill/>
    <a:ln>
      <a:noFill/>
    </a:ln>
    <a:effectLst/>
  </c:spPr>
  <c:txPr>
    <a:bodyPr/>
    <a:lstStyle/>
    <a:p>
      <a:pPr>
        <a:defRPr sz="1100" b="0">
          <a:solidFill>
            <a:schemeClr val="bg1"/>
          </a:solidFill>
        </a:defRPr>
      </a:pPr>
      <a:endParaRPr lang="el-GR"/>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1"/>
  <c:style val="2"/>
  <c:chart>
    <c:autoTitleDeleted val="1"/>
    <c:plotArea>
      <c:layout/>
      <c:barChart>
        <c:barDir val="bar"/>
        <c:grouping val="clustered"/>
        <c:varyColors val="0"/>
        <c:ser>
          <c:idx val="0"/>
          <c:order val="0"/>
          <c:tx>
            <c:strRef>
              <c:f>Sheet1!$B$1</c:f>
              <c:strCache>
                <c:ptCount val="1"/>
                <c:pt idx="0">
                  <c:v>%</c:v>
                </c:pt>
              </c:strCache>
            </c:strRef>
          </c:tx>
          <c:spPr>
            <a:solidFill>
              <a:srgbClr val="8A949E"/>
            </a:solidFill>
            <a:effectLst/>
          </c:spPr>
          <c:invertIfNegative val="0"/>
          <c:dPt>
            <c:idx val="0"/>
            <c:invertIfNegative val="0"/>
            <c:bubble3D val="0"/>
            <c:extLst>
              <c:ext xmlns:c16="http://schemas.microsoft.com/office/drawing/2014/chart" uri="{C3380CC4-5D6E-409C-BE32-E72D297353CC}">
                <c16:uniqueId val="{00000001-98E5-419D-9943-13C2223BC082}"/>
              </c:ext>
            </c:extLst>
          </c:dPt>
          <c:dPt>
            <c:idx val="1"/>
            <c:invertIfNegative val="0"/>
            <c:bubble3D val="0"/>
            <c:spPr>
              <a:solidFill>
                <a:srgbClr val="1B3A5C"/>
              </a:solidFill>
              <a:effectLst/>
            </c:spPr>
            <c:extLst>
              <c:ext xmlns:c16="http://schemas.microsoft.com/office/drawing/2014/chart" uri="{C3380CC4-5D6E-409C-BE32-E72D297353CC}">
                <c16:uniqueId val="{00000003-98E5-419D-9943-13C2223BC082}"/>
              </c:ext>
            </c:extLst>
          </c:dPt>
          <c:dPt>
            <c:idx val="2"/>
            <c:invertIfNegative val="0"/>
            <c:bubble3D val="0"/>
            <c:spPr>
              <a:solidFill>
                <a:srgbClr val="1B3A5C"/>
              </a:solidFill>
              <a:effectLst/>
            </c:spPr>
            <c:extLst>
              <c:ext xmlns:c16="http://schemas.microsoft.com/office/drawing/2014/chart" uri="{C3380CC4-5D6E-409C-BE32-E72D297353CC}">
                <c16:uniqueId val="{00000005-98E5-419D-9943-13C2223BC082}"/>
              </c:ext>
            </c:extLst>
          </c:dPt>
          <c:dPt>
            <c:idx val="3"/>
            <c:invertIfNegative val="0"/>
            <c:bubble3D val="0"/>
            <c:spPr>
              <a:solidFill>
                <a:srgbClr val="1B3A5C"/>
              </a:solidFill>
              <a:effectLst/>
            </c:spPr>
            <c:extLst>
              <c:ext xmlns:c16="http://schemas.microsoft.com/office/drawing/2014/chart" uri="{C3380CC4-5D6E-409C-BE32-E72D297353CC}">
                <c16:uniqueId val="{00000007-98E5-419D-9943-13C2223BC082}"/>
              </c:ext>
            </c:extLst>
          </c:dPt>
          <c:dPt>
            <c:idx val="4"/>
            <c:invertIfNegative val="0"/>
            <c:bubble3D val="0"/>
            <c:spPr>
              <a:solidFill>
                <a:srgbClr val="1B3A5C"/>
              </a:solidFill>
              <a:effectLst/>
            </c:spPr>
            <c:extLst>
              <c:ext xmlns:c16="http://schemas.microsoft.com/office/drawing/2014/chart" uri="{C3380CC4-5D6E-409C-BE32-E72D297353CC}">
                <c16:uniqueId val="{00000009-98E5-419D-9943-13C2223BC082}"/>
              </c:ext>
            </c:extLst>
          </c:dPt>
          <c:dPt>
            <c:idx val="5"/>
            <c:invertIfNegative val="0"/>
            <c:bubble3D val="0"/>
            <c:spPr>
              <a:solidFill>
                <a:srgbClr val="1B3A5C"/>
              </a:solidFill>
              <a:effectLst/>
            </c:spPr>
            <c:extLst>
              <c:ext xmlns:c16="http://schemas.microsoft.com/office/drawing/2014/chart" uri="{C3380CC4-5D6E-409C-BE32-E72D297353CC}">
                <c16:uniqueId val="{0000000B-98E5-419D-9943-13C2223BC082}"/>
              </c:ext>
            </c:extLst>
          </c:dPt>
          <c:dPt>
            <c:idx val="6"/>
            <c:invertIfNegative val="0"/>
            <c:bubble3D val="0"/>
            <c:spPr>
              <a:solidFill>
                <a:srgbClr val="1B3A5C"/>
              </a:solidFill>
              <a:effectLst/>
            </c:spPr>
            <c:extLst>
              <c:ext xmlns:c16="http://schemas.microsoft.com/office/drawing/2014/chart" uri="{C3380CC4-5D6E-409C-BE32-E72D297353CC}">
                <c16:uniqueId val="{0000000D-98E5-419D-9943-13C2223BC082}"/>
              </c:ext>
            </c:extLst>
          </c:dPt>
          <c:dPt>
            <c:idx val="7"/>
            <c:invertIfNegative val="0"/>
            <c:bubble3D val="0"/>
            <c:spPr>
              <a:solidFill>
                <a:srgbClr val="1B3A5C"/>
              </a:solidFill>
              <a:effectLst/>
            </c:spPr>
            <c:extLst>
              <c:ext xmlns:c16="http://schemas.microsoft.com/office/drawing/2014/chart" uri="{C3380CC4-5D6E-409C-BE32-E72D297353CC}">
                <c16:uniqueId val="{0000000F-98E5-419D-9943-13C2223BC082}"/>
              </c:ext>
            </c:extLst>
          </c:dPt>
          <c:dPt>
            <c:idx val="8"/>
            <c:invertIfNegative val="0"/>
            <c:bubble3D val="0"/>
            <c:spPr>
              <a:solidFill>
                <a:srgbClr val="1B3A5C"/>
              </a:solidFill>
              <a:effectLst/>
            </c:spPr>
            <c:extLst>
              <c:ext xmlns:c16="http://schemas.microsoft.com/office/drawing/2014/chart" uri="{C3380CC4-5D6E-409C-BE32-E72D297353CC}">
                <c16:uniqueId val="{00000011-98E5-419D-9943-13C2223BC082}"/>
              </c:ext>
            </c:extLst>
          </c:dPt>
          <c:dPt>
            <c:idx val="9"/>
            <c:invertIfNegative val="0"/>
            <c:bubble3D val="0"/>
            <c:spPr>
              <a:solidFill>
                <a:srgbClr val="9E2A2B"/>
              </a:solidFill>
              <a:effectLst/>
            </c:spPr>
            <c:extLst>
              <c:ext xmlns:c16="http://schemas.microsoft.com/office/drawing/2014/chart" uri="{C3380CC4-5D6E-409C-BE32-E72D297353CC}">
                <c16:uniqueId val="{00000013-98E5-419D-9943-13C2223BC082}"/>
              </c:ext>
            </c:extLst>
          </c:dPt>
          <c:dLbls>
            <c:numFmt formatCode="0.0&quot;%&quot;"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ΔΓ/ΔΑ</c:v>
                </c:pt>
                <c:pt idx="1">
                  <c:v>Διατήρηση παραδοσιακών αξιών</c:v>
                </c:pt>
                <c:pt idx="2">
                  <c:v>Προσαρμογή στις νέες γενιές</c:v>
                </c:pt>
                <c:pt idx="3">
                  <c:v>Κοινωνική συνοχή</c:v>
                </c:pt>
                <c:pt idx="4">
                  <c:v>Ισχυρή ηγεσία</c:v>
                </c:pt>
                <c:pt idx="5">
                  <c:v>Μεταρρυθμίσεις</c:v>
                </c:pt>
                <c:pt idx="6">
                  <c:v>Αποτελεσματική/ αξιόπιστη διακυβέρνηση</c:v>
                </c:pt>
                <c:pt idx="7">
                  <c:v>Δυνατή οικονομία</c:v>
                </c:pt>
                <c:pt idx="8">
                  <c:v>Κτύπημα Διαφθοράς</c:v>
                </c:pt>
                <c:pt idx="9">
                  <c:v>Βελτίωση βιοτικού επιπέδου</c:v>
                </c:pt>
              </c:strCache>
            </c:strRef>
          </c:cat>
          <c:val>
            <c:numRef>
              <c:f>Sheet1!$B$2:$B$11</c:f>
              <c:numCache>
                <c:formatCode>General</c:formatCode>
                <c:ptCount val="10"/>
                <c:pt idx="0">
                  <c:v>5.9</c:v>
                </c:pt>
                <c:pt idx="1">
                  <c:v>8.1</c:v>
                </c:pt>
                <c:pt idx="2">
                  <c:v>8.1999999999999993</c:v>
                </c:pt>
                <c:pt idx="3">
                  <c:v>9.4</c:v>
                </c:pt>
                <c:pt idx="4">
                  <c:v>10.5</c:v>
                </c:pt>
                <c:pt idx="5">
                  <c:v>11.4</c:v>
                </c:pt>
                <c:pt idx="6">
                  <c:v>17.399999999999999</c:v>
                </c:pt>
                <c:pt idx="7">
                  <c:v>27.1</c:v>
                </c:pt>
                <c:pt idx="8">
                  <c:v>38.5</c:v>
                </c:pt>
                <c:pt idx="9">
                  <c:v>43.7</c:v>
                </c:pt>
              </c:numCache>
            </c:numRef>
          </c:val>
          <c:extLst>
            <c:ext xmlns:c16="http://schemas.microsoft.com/office/drawing/2014/chart" uri="{C3380CC4-5D6E-409C-BE32-E72D297353CC}">
              <c16:uniqueId val="{00000014-98E5-419D-9943-13C2223BC082}"/>
            </c:ext>
          </c:extLst>
        </c:ser>
        <c:dLbls>
          <c:showLegendKey val="0"/>
          <c:showVal val="1"/>
          <c:showCatName val="0"/>
          <c:showSerName val="0"/>
          <c:showPercent val="0"/>
          <c:showBubbleSize val="0"/>
        </c:dLbls>
        <c:gapWidth val="42"/>
        <c:axId val="2094734554"/>
        <c:axId val="2094734552"/>
      </c:barChart>
      <c:catAx>
        <c:axId val="2094734554"/>
        <c:scaling>
          <c:orientation val="minMax"/>
        </c:scaling>
        <c:delete val="0"/>
        <c:axPos val="l"/>
        <c:numFmt formatCode="General" sourceLinked="1"/>
        <c:majorTickMark val="out"/>
        <c:minorTickMark val="none"/>
        <c:tickLblPos val="nextTo"/>
        <c:spPr>
          <a:ln w="12700" cap="flat">
            <a:noFill/>
            <a:prstDash val="solid"/>
            <a:round/>
          </a:ln>
        </c:spPr>
        <c:crossAx val="2094734552"/>
        <c:crosses val="autoZero"/>
        <c:auto val="1"/>
        <c:lblAlgn val="ctr"/>
        <c:lblOffset val="100"/>
        <c:noMultiLvlLbl val="1"/>
      </c:catAx>
      <c:valAx>
        <c:axId val="2094734552"/>
        <c:scaling>
          <c:orientation val="minMax"/>
          <c:max val="50.692"/>
          <c:min val="0"/>
        </c:scaling>
        <c:delete val="1"/>
        <c:axPos val="b"/>
        <c:numFmt formatCode="General" sourceLinked="0"/>
        <c:majorTickMark val="out"/>
        <c:minorTickMark val="none"/>
        <c:tickLblPos val="low"/>
        <c:crossAx val="2094734554"/>
        <c:crosses val="autoZero"/>
        <c:crossBetween val="between"/>
      </c:valAx>
      <c:spPr>
        <a:noFill/>
        <a:ln>
          <a:noFill/>
        </a:ln>
        <a:effectLst/>
      </c:spPr>
    </c:plotArea>
    <c:plotVisOnly val="1"/>
    <c:dispBlanksAs val="span"/>
    <c:showDLblsOverMax val="1"/>
  </c:chart>
  <c:spPr>
    <a:noFill/>
    <a:ln>
      <a:noFill/>
    </a:ln>
    <a:effectLst/>
  </c:spPr>
  <c:txPr>
    <a:bodyPr/>
    <a:lstStyle/>
    <a:p>
      <a:pPr>
        <a:defRPr sz="1200" b="1">
          <a:solidFill>
            <a:schemeClr val="accent1">
              <a:lumMod val="50000"/>
            </a:schemeClr>
          </a:solidFill>
        </a:defRPr>
      </a:pPr>
      <a:endParaRPr lang="el-GR"/>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1"/>
  <c:style val="2"/>
  <c:chart>
    <c:autoTitleDeleted val="1"/>
    <c:plotArea>
      <c:layout/>
      <c:barChart>
        <c:barDir val="bar"/>
        <c:grouping val="clustered"/>
        <c:varyColors val="0"/>
        <c:ser>
          <c:idx val="0"/>
          <c:order val="0"/>
          <c:tx>
            <c:strRef>
              <c:f>Sheet1!$B$1</c:f>
              <c:strCache>
                <c:ptCount val="1"/>
                <c:pt idx="0">
                  <c:v>%</c:v>
                </c:pt>
              </c:strCache>
            </c:strRef>
          </c:tx>
          <c:spPr>
            <a:solidFill>
              <a:srgbClr val="8A949E"/>
            </a:solidFill>
            <a:effectLst/>
          </c:spPr>
          <c:invertIfNegative val="0"/>
          <c:dPt>
            <c:idx val="0"/>
            <c:invertIfNegative val="0"/>
            <c:bubble3D val="0"/>
            <c:extLst>
              <c:ext xmlns:c16="http://schemas.microsoft.com/office/drawing/2014/chart" uri="{C3380CC4-5D6E-409C-BE32-E72D297353CC}">
                <c16:uniqueId val="{00000001-E29C-4B3C-9225-087053FB890A}"/>
              </c:ext>
            </c:extLst>
          </c:dPt>
          <c:dPt>
            <c:idx val="1"/>
            <c:invertIfNegative val="0"/>
            <c:bubble3D val="0"/>
            <c:spPr>
              <a:solidFill>
                <a:srgbClr val="1B3A5C"/>
              </a:solidFill>
              <a:effectLst/>
            </c:spPr>
            <c:extLst>
              <c:ext xmlns:c16="http://schemas.microsoft.com/office/drawing/2014/chart" uri="{C3380CC4-5D6E-409C-BE32-E72D297353CC}">
                <c16:uniqueId val="{00000003-E29C-4B3C-9225-087053FB890A}"/>
              </c:ext>
            </c:extLst>
          </c:dPt>
          <c:dPt>
            <c:idx val="2"/>
            <c:invertIfNegative val="0"/>
            <c:bubble3D val="0"/>
            <c:spPr>
              <a:solidFill>
                <a:srgbClr val="1B3A5C"/>
              </a:solidFill>
              <a:effectLst/>
            </c:spPr>
            <c:extLst>
              <c:ext xmlns:c16="http://schemas.microsoft.com/office/drawing/2014/chart" uri="{C3380CC4-5D6E-409C-BE32-E72D297353CC}">
                <c16:uniqueId val="{00000005-E29C-4B3C-9225-087053FB890A}"/>
              </c:ext>
            </c:extLst>
          </c:dPt>
          <c:dPt>
            <c:idx val="3"/>
            <c:invertIfNegative val="0"/>
            <c:bubble3D val="0"/>
            <c:spPr>
              <a:solidFill>
                <a:srgbClr val="1B3A5C"/>
              </a:solidFill>
              <a:effectLst/>
            </c:spPr>
            <c:extLst>
              <c:ext xmlns:c16="http://schemas.microsoft.com/office/drawing/2014/chart" uri="{C3380CC4-5D6E-409C-BE32-E72D297353CC}">
                <c16:uniqueId val="{00000007-E29C-4B3C-9225-087053FB890A}"/>
              </c:ext>
            </c:extLst>
          </c:dPt>
          <c:dPt>
            <c:idx val="4"/>
            <c:invertIfNegative val="0"/>
            <c:bubble3D val="0"/>
            <c:spPr>
              <a:solidFill>
                <a:srgbClr val="1B3A5C"/>
              </a:solidFill>
              <a:effectLst/>
            </c:spPr>
            <c:extLst>
              <c:ext xmlns:c16="http://schemas.microsoft.com/office/drawing/2014/chart" uri="{C3380CC4-5D6E-409C-BE32-E72D297353CC}">
                <c16:uniqueId val="{00000009-E29C-4B3C-9225-087053FB890A}"/>
              </c:ext>
            </c:extLst>
          </c:dPt>
          <c:dPt>
            <c:idx val="5"/>
            <c:invertIfNegative val="0"/>
            <c:bubble3D val="0"/>
            <c:spPr>
              <a:solidFill>
                <a:srgbClr val="9E2A2B"/>
              </a:solidFill>
              <a:effectLst/>
            </c:spPr>
            <c:extLst>
              <c:ext xmlns:c16="http://schemas.microsoft.com/office/drawing/2014/chart" uri="{C3380CC4-5D6E-409C-BE32-E72D297353CC}">
                <c16:uniqueId val="{0000000B-E29C-4B3C-9225-087053FB890A}"/>
              </c:ext>
            </c:extLst>
          </c:dPt>
          <c:dLbls>
            <c:numFmt formatCode="0.0&quot;%&quot;"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ΔΓ/ΔΑ</c:v>
                </c:pt>
                <c:pt idx="1">
                  <c:v>Ατομική ευθύνη</c:v>
                </c:pt>
                <c:pt idx="2">
                  <c:v>Ατομική ελευθερία</c:v>
                </c:pt>
                <c:pt idx="3">
                  <c:v>Κοινωνική συνοχή</c:v>
                </c:pt>
                <c:pt idx="4">
                  <c:v>Πατριωτισμός</c:v>
                </c:pt>
                <c:pt idx="5">
                  <c:v>Κράτος Δικαίου</c:v>
                </c:pt>
              </c:strCache>
            </c:strRef>
          </c:cat>
          <c:val>
            <c:numRef>
              <c:f>Sheet1!$B$2:$B$7</c:f>
              <c:numCache>
                <c:formatCode>General</c:formatCode>
                <c:ptCount val="6"/>
                <c:pt idx="0">
                  <c:v>10.7</c:v>
                </c:pt>
                <c:pt idx="1">
                  <c:v>18.100000000000001</c:v>
                </c:pt>
                <c:pt idx="2">
                  <c:v>20.100000000000001</c:v>
                </c:pt>
                <c:pt idx="3">
                  <c:v>22.4</c:v>
                </c:pt>
                <c:pt idx="4">
                  <c:v>23.5</c:v>
                </c:pt>
                <c:pt idx="5">
                  <c:v>47.7</c:v>
                </c:pt>
              </c:numCache>
            </c:numRef>
          </c:val>
          <c:extLst>
            <c:ext xmlns:c16="http://schemas.microsoft.com/office/drawing/2014/chart" uri="{C3380CC4-5D6E-409C-BE32-E72D297353CC}">
              <c16:uniqueId val="{0000000C-E29C-4B3C-9225-087053FB890A}"/>
            </c:ext>
          </c:extLst>
        </c:ser>
        <c:dLbls>
          <c:showLegendKey val="0"/>
          <c:showVal val="1"/>
          <c:showCatName val="0"/>
          <c:showSerName val="0"/>
          <c:showPercent val="0"/>
          <c:showBubbleSize val="0"/>
        </c:dLbls>
        <c:gapWidth val="42"/>
        <c:axId val="2094734554"/>
        <c:axId val="2094734552"/>
      </c:barChart>
      <c:catAx>
        <c:axId val="2094734554"/>
        <c:scaling>
          <c:orientation val="minMax"/>
        </c:scaling>
        <c:delete val="0"/>
        <c:axPos val="l"/>
        <c:numFmt formatCode="General" sourceLinked="1"/>
        <c:majorTickMark val="out"/>
        <c:minorTickMark val="none"/>
        <c:tickLblPos val="nextTo"/>
        <c:spPr>
          <a:ln w="12700" cap="flat">
            <a:noFill/>
            <a:prstDash val="solid"/>
            <a:round/>
          </a:ln>
        </c:spPr>
        <c:crossAx val="2094734552"/>
        <c:crosses val="autoZero"/>
        <c:auto val="1"/>
        <c:lblAlgn val="ctr"/>
        <c:lblOffset val="100"/>
        <c:noMultiLvlLbl val="1"/>
      </c:catAx>
      <c:valAx>
        <c:axId val="2094734552"/>
        <c:scaling>
          <c:orientation val="minMax"/>
          <c:max val="55.332000000000001"/>
          <c:min val="0"/>
        </c:scaling>
        <c:delete val="1"/>
        <c:axPos val="b"/>
        <c:numFmt formatCode="General" sourceLinked="0"/>
        <c:majorTickMark val="out"/>
        <c:minorTickMark val="none"/>
        <c:tickLblPos val="low"/>
        <c:crossAx val="2094734554"/>
        <c:crosses val="autoZero"/>
        <c:crossBetween val="between"/>
      </c:valAx>
      <c:spPr>
        <a:noFill/>
        <a:ln>
          <a:noFill/>
        </a:ln>
        <a:effectLst/>
      </c:spPr>
    </c:plotArea>
    <c:plotVisOnly val="1"/>
    <c:dispBlanksAs val="span"/>
    <c:showDLblsOverMax val="1"/>
  </c:chart>
  <c:spPr>
    <a:noFill/>
    <a:ln>
      <a:noFill/>
    </a:ln>
    <a:effectLst/>
  </c:spPr>
  <c:txPr>
    <a:bodyPr/>
    <a:lstStyle/>
    <a:p>
      <a:pPr>
        <a:defRPr sz="1200" b="1">
          <a:solidFill>
            <a:schemeClr val="accent1">
              <a:lumMod val="50000"/>
            </a:schemeClr>
          </a:solidFill>
        </a:defRPr>
      </a:pPr>
      <a:endParaRPr lang="el-GR"/>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1"/>
  <c:style val="2"/>
  <c:chart>
    <c:autoTitleDeleted val="1"/>
    <c:plotArea>
      <c:layout/>
      <c:barChart>
        <c:barDir val="bar"/>
        <c:grouping val="clustered"/>
        <c:varyColors val="0"/>
        <c:ser>
          <c:idx val="0"/>
          <c:order val="0"/>
          <c:tx>
            <c:strRef>
              <c:f>Sheet1!$B$1</c:f>
              <c:strCache>
                <c:ptCount val="1"/>
                <c:pt idx="0">
                  <c:v>%</c:v>
                </c:pt>
              </c:strCache>
            </c:strRef>
          </c:tx>
          <c:spPr>
            <a:solidFill>
              <a:srgbClr val="8A949E"/>
            </a:solidFill>
            <a:effectLst/>
          </c:spPr>
          <c:invertIfNegative val="0"/>
          <c:dPt>
            <c:idx val="0"/>
            <c:invertIfNegative val="0"/>
            <c:bubble3D val="0"/>
            <c:extLst>
              <c:ext xmlns:c16="http://schemas.microsoft.com/office/drawing/2014/chart" uri="{C3380CC4-5D6E-409C-BE32-E72D297353CC}">
                <c16:uniqueId val="{00000001-68E2-41D7-B5AC-5BAE9CA83DDA}"/>
              </c:ext>
            </c:extLst>
          </c:dPt>
          <c:dPt>
            <c:idx val="1"/>
            <c:invertIfNegative val="0"/>
            <c:bubble3D val="0"/>
            <c:spPr>
              <a:solidFill>
                <a:srgbClr val="1B3A5C"/>
              </a:solidFill>
              <a:effectLst/>
            </c:spPr>
            <c:extLst>
              <c:ext xmlns:c16="http://schemas.microsoft.com/office/drawing/2014/chart" uri="{C3380CC4-5D6E-409C-BE32-E72D297353CC}">
                <c16:uniqueId val="{00000003-68E2-41D7-B5AC-5BAE9CA83DDA}"/>
              </c:ext>
            </c:extLst>
          </c:dPt>
          <c:dPt>
            <c:idx val="2"/>
            <c:invertIfNegative val="0"/>
            <c:bubble3D val="0"/>
            <c:spPr>
              <a:solidFill>
                <a:srgbClr val="1B3A5C"/>
              </a:solidFill>
              <a:effectLst/>
            </c:spPr>
            <c:extLst>
              <c:ext xmlns:c16="http://schemas.microsoft.com/office/drawing/2014/chart" uri="{C3380CC4-5D6E-409C-BE32-E72D297353CC}">
                <c16:uniqueId val="{00000005-68E2-41D7-B5AC-5BAE9CA83DDA}"/>
              </c:ext>
            </c:extLst>
          </c:dPt>
          <c:dPt>
            <c:idx val="3"/>
            <c:invertIfNegative val="0"/>
            <c:bubble3D val="0"/>
            <c:spPr>
              <a:solidFill>
                <a:srgbClr val="1B3A5C"/>
              </a:solidFill>
              <a:effectLst/>
            </c:spPr>
            <c:extLst>
              <c:ext xmlns:c16="http://schemas.microsoft.com/office/drawing/2014/chart" uri="{C3380CC4-5D6E-409C-BE32-E72D297353CC}">
                <c16:uniqueId val="{00000007-68E2-41D7-B5AC-5BAE9CA83DDA}"/>
              </c:ext>
            </c:extLst>
          </c:dPt>
          <c:dPt>
            <c:idx val="4"/>
            <c:invertIfNegative val="0"/>
            <c:bubble3D val="0"/>
            <c:spPr>
              <a:solidFill>
                <a:srgbClr val="1B3A5C"/>
              </a:solidFill>
              <a:effectLst/>
            </c:spPr>
            <c:extLst>
              <c:ext xmlns:c16="http://schemas.microsoft.com/office/drawing/2014/chart" uri="{C3380CC4-5D6E-409C-BE32-E72D297353CC}">
                <c16:uniqueId val="{00000009-68E2-41D7-B5AC-5BAE9CA83DDA}"/>
              </c:ext>
            </c:extLst>
          </c:dPt>
          <c:dPt>
            <c:idx val="5"/>
            <c:invertIfNegative val="0"/>
            <c:bubble3D val="0"/>
            <c:spPr>
              <a:solidFill>
                <a:srgbClr val="1B3A5C"/>
              </a:solidFill>
              <a:effectLst/>
            </c:spPr>
            <c:extLst>
              <c:ext xmlns:c16="http://schemas.microsoft.com/office/drawing/2014/chart" uri="{C3380CC4-5D6E-409C-BE32-E72D297353CC}">
                <c16:uniqueId val="{0000000B-68E2-41D7-B5AC-5BAE9CA83DDA}"/>
              </c:ext>
            </c:extLst>
          </c:dPt>
          <c:dPt>
            <c:idx val="6"/>
            <c:invertIfNegative val="0"/>
            <c:bubble3D val="0"/>
            <c:spPr>
              <a:solidFill>
                <a:srgbClr val="9E2A2B"/>
              </a:solidFill>
              <a:effectLst/>
            </c:spPr>
            <c:extLst>
              <c:ext xmlns:c16="http://schemas.microsoft.com/office/drawing/2014/chart" uri="{C3380CC4-5D6E-409C-BE32-E72D297353CC}">
                <c16:uniqueId val="{0000000D-68E2-41D7-B5AC-5BAE9CA83DDA}"/>
              </c:ext>
            </c:extLst>
          </c:dPt>
          <c:dLbls>
            <c:numFmt formatCode="0.0&quot;%&quot;"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ΔΓ/ΔΑ</c:v>
                </c:pt>
                <c:pt idx="1">
                  <c:v>Περιβαλλοντική ευθύνη</c:v>
                </c:pt>
                <c:pt idx="2">
                  <c:v>Καινοτομία</c:v>
                </c:pt>
                <c:pt idx="3">
                  <c:v>Οικονομική ελευθερία</c:v>
                </c:pt>
                <c:pt idx="4">
                  <c:v>Κοινωνική αλληλεγγύη</c:v>
                </c:pt>
                <c:pt idx="5">
                  <c:v>Ασφάλεια</c:v>
                </c:pt>
                <c:pt idx="6">
                  <c:v>Οικογένεια</c:v>
                </c:pt>
              </c:strCache>
            </c:strRef>
          </c:cat>
          <c:val>
            <c:numRef>
              <c:f>Sheet1!$B$2:$B$8</c:f>
              <c:numCache>
                <c:formatCode>General</c:formatCode>
                <c:ptCount val="7"/>
                <c:pt idx="0">
                  <c:v>5.2</c:v>
                </c:pt>
                <c:pt idx="1">
                  <c:v>8.1</c:v>
                </c:pt>
                <c:pt idx="2">
                  <c:v>11.2</c:v>
                </c:pt>
                <c:pt idx="3">
                  <c:v>31.8</c:v>
                </c:pt>
                <c:pt idx="4">
                  <c:v>31.8</c:v>
                </c:pt>
                <c:pt idx="5">
                  <c:v>32.4</c:v>
                </c:pt>
                <c:pt idx="6">
                  <c:v>43.9</c:v>
                </c:pt>
              </c:numCache>
            </c:numRef>
          </c:val>
          <c:extLst>
            <c:ext xmlns:c16="http://schemas.microsoft.com/office/drawing/2014/chart" uri="{C3380CC4-5D6E-409C-BE32-E72D297353CC}">
              <c16:uniqueId val="{0000000E-68E2-41D7-B5AC-5BAE9CA83DDA}"/>
            </c:ext>
          </c:extLst>
        </c:ser>
        <c:dLbls>
          <c:showLegendKey val="0"/>
          <c:showVal val="1"/>
          <c:showCatName val="0"/>
          <c:showSerName val="0"/>
          <c:showPercent val="0"/>
          <c:showBubbleSize val="0"/>
        </c:dLbls>
        <c:gapWidth val="42"/>
        <c:axId val="2094734554"/>
        <c:axId val="2094734552"/>
      </c:barChart>
      <c:catAx>
        <c:axId val="2094734554"/>
        <c:scaling>
          <c:orientation val="minMax"/>
        </c:scaling>
        <c:delete val="0"/>
        <c:axPos val="l"/>
        <c:numFmt formatCode="General" sourceLinked="1"/>
        <c:majorTickMark val="out"/>
        <c:minorTickMark val="none"/>
        <c:tickLblPos val="nextTo"/>
        <c:spPr>
          <a:ln w="12700" cap="flat">
            <a:noFill/>
            <a:prstDash val="solid"/>
            <a:round/>
          </a:ln>
        </c:spPr>
        <c:crossAx val="2094734552"/>
        <c:crosses val="autoZero"/>
        <c:auto val="1"/>
        <c:lblAlgn val="ctr"/>
        <c:lblOffset val="100"/>
        <c:noMultiLvlLbl val="1"/>
      </c:catAx>
      <c:valAx>
        <c:axId val="2094734552"/>
        <c:scaling>
          <c:orientation val="minMax"/>
          <c:max val="50.923999999999992"/>
          <c:min val="0"/>
        </c:scaling>
        <c:delete val="1"/>
        <c:axPos val="b"/>
        <c:numFmt formatCode="General" sourceLinked="0"/>
        <c:majorTickMark val="out"/>
        <c:minorTickMark val="none"/>
        <c:tickLblPos val="low"/>
        <c:crossAx val="2094734554"/>
        <c:crosses val="autoZero"/>
        <c:crossBetween val="between"/>
      </c:valAx>
      <c:spPr>
        <a:noFill/>
        <a:ln>
          <a:noFill/>
        </a:ln>
        <a:effectLst/>
      </c:spPr>
    </c:plotArea>
    <c:plotVisOnly val="1"/>
    <c:dispBlanksAs val="span"/>
    <c:showDLblsOverMax val="1"/>
  </c:chart>
  <c:spPr>
    <a:noFill/>
    <a:ln>
      <a:noFill/>
    </a:ln>
    <a:effectLst/>
  </c:spPr>
  <c:txPr>
    <a:bodyPr/>
    <a:lstStyle/>
    <a:p>
      <a:pPr>
        <a:defRPr sz="1200" b="1">
          <a:solidFill>
            <a:schemeClr val="accent1">
              <a:lumMod val="50000"/>
            </a:schemeClr>
          </a:solidFill>
        </a:defRPr>
      </a:pPr>
      <a:endParaRPr lang="el-GR"/>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1"/>
  <c:style val="2"/>
  <c:chart>
    <c:autoTitleDeleted val="1"/>
    <c:plotArea>
      <c:layout/>
      <c:barChart>
        <c:barDir val="bar"/>
        <c:grouping val="clustered"/>
        <c:varyColors val="0"/>
        <c:ser>
          <c:idx val="0"/>
          <c:order val="0"/>
          <c:tx>
            <c:strRef>
              <c:f>Sheet1!$B$1</c:f>
              <c:strCache>
                <c:ptCount val="1"/>
                <c:pt idx="0">
                  <c:v>%</c:v>
                </c:pt>
              </c:strCache>
            </c:strRef>
          </c:tx>
          <c:spPr>
            <a:solidFill>
              <a:srgbClr val="889099"/>
            </a:solidFill>
            <a:effectLst/>
          </c:spPr>
          <c:invertIfNegative val="0"/>
          <c:dPt>
            <c:idx val="0"/>
            <c:invertIfNegative val="0"/>
            <c:bubble3D val="0"/>
            <c:extLst>
              <c:ext xmlns:c16="http://schemas.microsoft.com/office/drawing/2014/chart" uri="{C3380CC4-5D6E-409C-BE32-E72D297353CC}">
                <c16:uniqueId val="{00000001-27B2-49E5-B860-FA9B22A33BD3}"/>
              </c:ext>
            </c:extLst>
          </c:dPt>
          <c:dPt>
            <c:idx val="1"/>
            <c:invertIfNegative val="0"/>
            <c:bubble3D val="0"/>
            <c:spPr>
              <a:solidFill>
                <a:srgbClr val="9E2A2B"/>
              </a:solidFill>
              <a:effectLst/>
            </c:spPr>
            <c:extLst>
              <c:ext xmlns:c16="http://schemas.microsoft.com/office/drawing/2014/chart" uri="{C3380CC4-5D6E-409C-BE32-E72D297353CC}">
                <c16:uniqueId val="{00000003-27B2-49E5-B860-FA9B22A33BD3}"/>
              </c:ext>
            </c:extLst>
          </c:dPt>
          <c:dPt>
            <c:idx val="2"/>
            <c:invertIfNegative val="0"/>
            <c:bubble3D val="0"/>
            <c:spPr>
              <a:solidFill>
                <a:srgbClr val="CC6A5C"/>
              </a:solidFill>
              <a:effectLst/>
            </c:spPr>
            <c:extLst>
              <c:ext xmlns:c16="http://schemas.microsoft.com/office/drawing/2014/chart" uri="{C3380CC4-5D6E-409C-BE32-E72D297353CC}">
                <c16:uniqueId val="{00000005-27B2-49E5-B860-FA9B22A33BD3}"/>
              </c:ext>
            </c:extLst>
          </c:dPt>
          <c:dPt>
            <c:idx val="3"/>
            <c:invertIfNegative val="0"/>
            <c:bubble3D val="0"/>
            <c:spPr>
              <a:solidFill>
                <a:srgbClr val="7E8A97"/>
              </a:solidFill>
              <a:effectLst/>
            </c:spPr>
            <c:extLst>
              <c:ext xmlns:c16="http://schemas.microsoft.com/office/drawing/2014/chart" uri="{C3380CC4-5D6E-409C-BE32-E72D297353CC}">
                <c16:uniqueId val="{00000007-27B2-49E5-B860-FA9B22A33BD3}"/>
              </c:ext>
            </c:extLst>
          </c:dPt>
          <c:dPt>
            <c:idx val="4"/>
            <c:invertIfNegative val="0"/>
            <c:bubble3D val="0"/>
            <c:spPr>
              <a:solidFill>
                <a:srgbClr val="4E9E86"/>
              </a:solidFill>
              <a:effectLst/>
            </c:spPr>
            <c:extLst>
              <c:ext xmlns:c16="http://schemas.microsoft.com/office/drawing/2014/chart" uri="{C3380CC4-5D6E-409C-BE32-E72D297353CC}">
                <c16:uniqueId val="{00000009-27B2-49E5-B860-FA9B22A33BD3}"/>
              </c:ext>
            </c:extLst>
          </c:dPt>
          <c:dPt>
            <c:idx val="5"/>
            <c:invertIfNegative val="0"/>
            <c:bubble3D val="0"/>
            <c:spPr>
              <a:solidFill>
                <a:srgbClr val="1E6F5C"/>
              </a:solidFill>
              <a:effectLst/>
            </c:spPr>
            <c:extLst>
              <c:ext xmlns:c16="http://schemas.microsoft.com/office/drawing/2014/chart" uri="{C3380CC4-5D6E-409C-BE32-E72D297353CC}">
                <c16:uniqueId val="{0000000B-27B2-49E5-B860-FA9B22A33BD3}"/>
              </c:ext>
            </c:extLst>
          </c:dPt>
          <c:dLbls>
            <c:numFmt formatCode="0.0&quot;%&quot;"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ΔΓ/ΔΑ</c:v>
                </c:pt>
                <c:pt idx="1">
                  <c:v>Πολύ αρνητικά</c:v>
                </c:pt>
                <c:pt idx="2">
                  <c:v>Μάλλον αρνητικά</c:v>
                </c:pt>
                <c:pt idx="3">
                  <c:v>Ούτε θετικά ούτε αρνητικά</c:v>
                </c:pt>
                <c:pt idx="4">
                  <c:v>Μάλλον θετικά</c:v>
                </c:pt>
                <c:pt idx="5">
                  <c:v>Πολύ θετικά</c:v>
                </c:pt>
              </c:strCache>
            </c:strRef>
          </c:cat>
          <c:val>
            <c:numRef>
              <c:f>Sheet1!$B$2:$B$7</c:f>
              <c:numCache>
                <c:formatCode>General</c:formatCode>
                <c:ptCount val="6"/>
                <c:pt idx="0">
                  <c:v>0.3</c:v>
                </c:pt>
                <c:pt idx="1">
                  <c:v>10</c:v>
                </c:pt>
                <c:pt idx="2">
                  <c:v>12.7</c:v>
                </c:pt>
                <c:pt idx="3">
                  <c:v>16.7</c:v>
                </c:pt>
                <c:pt idx="4">
                  <c:v>35.799999999999997</c:v>
                </c:pt>
                <c:pt idx="5">
                  <c:v>24.4</c:v>
                </c:pt>
              </c:numCache>
            </c:numRef>
          </c:val>
          <c:extLst>
            <c:ext xmlns:c16="http://schemas.microsoft.com/office/drawing/2014/chart" uri="{C3380CC4-5D6E-409C-BE32-E72D297353CC}">
              <c16:uniqueId val="{0000000C-27B2-49E5-B860-FA9B22A33BD3}"/>
            </c:ext>
          </c:extLst>
        </c:ser>
        <c:dLbls>
          <c:showLegendKey val="0"/>
          <c:showVal val="1"/>
          <c:showCatName val="0"/>
          <c:showSerName val="0"/>
          <c:showPercent val="0"/>
          <c:showBubbleSize val="0"/>
        </c:dLbls>
        <c:gapWidth val="46"/>
        <c:axId val="2094734554"/>
        <c:axId val="2094734552"/>
      </c:barChart>
      <c:catAx>
        <c:axId val="2094734554"/>
        <c:scaling>
          <c:orientation val="minMax"/>
        </c:scaling>
        <c:delete val="0"/>
        <c:axPos val="l"/>
        <c:numFmt formatCode="General" sourceLinked="1"/>
        <c:majorTickMark val="out"/>
        <c:minorTickMark val="none"/>
        <c:tickLblPos val="nextTo"/>
        <c:spPr>
          <a:ln w="12700" cap="flat">
            <a:noFill/>
            <a:prstDash val="solid"/>
            <a:round/>
          </a:ln>
        </c:spPr>
        <c:crossAx val="2094734552"/>
        <c:crosses val="autoZero"/>
        <c:auto val="1"/>
        <c:lblAlgn val="ctr"/>
        <c:lblOffset val="100"/>
        <c:noMultiLvlLbl val="1"/>
      </c:catAx>
      <c:valAx>
        <c:axId val="2094734552"/>
        <c:scaling>
          <c:orientation val="minMax"/>
          <c:max val="42.959999999999994"/>
          <c:min val="0"/>
        </c:scaling>
        <c:delete val="1"/>
        <c:axPos val="b"/>
        <c:numFmt formatCode="General" sourceLinked="0"/>
        <c:majorTickMark val="out"/>
        <c:minorTickMark val="none"/>
        <c:tickLblPos val="low"/>
        <c:crossAx val="2094734554"/>
        <c:crosses val="autoZero"/>
        <c:crossBetween val="between"/>
      </c:valAx>
      <c:spPr>
        <a:noFill/>
        <a:ln>
          <a:noFill/>
        </a:ln>
        <a:effectLst/>
      </c:spPr>
    </c:plotArea>
    <c:plotVisOnly val="1"/>
    <c:dispBlanksAs val="span"/>
    <c:showDLblsOverMax val="1"/>
  </c:chart>
  <c:spPr>
    <a:noFill/>
    <a:ln>
      <a:noFill/>
    </a:ln>
    <a:effectLst/>
  </c:spPr>
  <c:txPr>
    <a:bodyPr/>
    <a:lstStyle/>
    <a:p>
      <a:pPr>
        <a:defRPr sz="1200" b="1">
          <a:solidFill>
            <a:schemeClr val="accent1">
              <a:lumMod val="50000"/>
            </a:schemeClr>
          </a:solidFill>
        </a:defRPr>
      </a:pPr>
      <a:endParaRPr lang="el-GR"/>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1"/>
  <c:style val="2"/>
  <c:chart>
    <c:autoTitleDeleted val="1"/>
    <c:plotArea>
      <c:layout/>
      <c:barChart>
        <c:barDir val="bar"/>
        <c:grouping val="clustered"/>
        <c:varyColors val="0"/>
        <c:ser>
          <c:idx val="0"/>
          <c:order val="0"/>
          <c:tx>
            <c:strRef>
              <c:f>Sheet1!$B$1</c:f>
              <c:strCache>
                <c:ptCount val="1"/>
                <c:pt idx="0">
                  <c:v>%</c:v>
                </c:pt>
              </c:strCache>
            </c:strRef>
          </c:tx>
          <c:spPr>
            <a:solidFill>
              <a:srgbClr val="8A949E"/>
            </a:solidFill>
            <a:effectLst/>
          </c:spPr>
          <c:invertIfNegative val="0"/>
          <c:dPt>
            <c:idx val="0"/>
            <c:invertIfNegative val="0"/>
            <c:bubble3D val="0"/>
            <c:extLst>
              <c:ext xmlns:c16="http://schemas.microsoft.com/office/drawing/2014/chart" uri="{C3380CC4-5D6E-409C-BE32-E72D297353CC}">
                <c16:uniqueId val="{00000001-5DBE-4FFD-B99D-E30AFD9D7FDD}"/>
              </c:ext>
            </c:extLst>
          </c:dPt>
          <c:dPt>
            <c:idx val="1"/>
            <c:invertIfNegative val="0"/>
            <c:bubble3D val="0"/>
            <c:spPr>
              <a:solidFill>
                <a:srgbClr val="1B3A5C"/>
              </a:solidFill>
              <a:effectLst/>
            </c:spPr>
            <c:extLst>
              <c:ext xmlns:c16="http://schemas.microsoft.com/office/drawing/2014/chart" uri="{C3380CC4-5D6E-409C-BE32-E72D297353CC}">
                <c16:uniqueId val="{00000003-5DBE-4FFD-B99D-E30AFD9D7FDD}"/>
              </c:ext>
            </c:extLst>
          </c:dPt>
          <c:dPt>
            <c:idx val="2"/>
            <c:invertIfNegative val="0"/>
            <c:bubble3D val="0"/>
            <c:spPr>
              <a:solidFill>
                <a:srgbClr val="1B3A5C"/>
              </a:solidFill>
              <a:effectLst/>
            </c:spPr>
            <c:extLst>
              <c:ext xmlns:c16="http://schemas.microsoft.com/office/drawing/2014/chart" uri="{C3380CC4-5D6E-409C-BE32-E72D297353CC}">
                <c16:uniqueId val="{00000005-5DBE-4FFD-B99D-E30AFD9D7FDD}"/>
              </c:ext>
            </c:extLst>
          </c:dPt>
          <c:dPt>
            <c:idx val="3"/>
            <c:invertIfNegative val="0"/>
            <c:bubble3D val="0"/>
            <c:spPr>
              <a:solidFill>
                <a:srgbClr val="1B3A5C"/>
              </a:solidFill>
              <a:effectLst/>
            </c:spPr>
            <c:extLst>
              <c:ext xmlns:c16="http://schemas.microsoft.com/office/drawing/2014/chart" uri="{C3380CC4-5D6E-409C-BE32-E72D297353CC}">
                <c16:uniqueId val="{00000007-5DBE-4FFD-B99D-E30AFD9D7FDD}"/>
              </c:ext>
            </c:extLst>
          </c:dPt>
          <c:dPt>
            <c:idx val="4"/>
            <c:invertIfNegative val="0"/>
            <c:bubble3D val="0"/>
            <c:spPr>
              <a:solidFill>
                <a:srgbClr val="1B3A5C"/>
              </a:solidFill>
              <a:effectLst/>
            </c:spPr>
            <c:extLst>
              <c:ext xmlns:c16="http://schemas.microsoft.com/office/drawing/2014/chart" uri="{C3380CC4-5D6E-409C-BE32-E72D297353CC}">
                <c16:uniqueId val="{00000009-5DBE-4FFD-B99D-E30AFD9D7FDD}"/>
              </c:ext>
            </c:extLst>
          </c:dPt>
          <c:dPt>
            <c:idx val="5"/>
            <c:invertIfNegative val="0"/>
            <c:bubble3D val="0"/>
            <c:spPr>
              <a:solidFill>
                <a:srgbClr val="1B3A5C"/>
              </a:solidFill>
              <a:effectLst/>
            </c:spPr>
            <c:extLst>
              <c:ext xmlns:c16="http://schemas.microsoft.com/office/drawing/2014/chart" uri="{C3380CC4-5D6E-409C-BE32-E72D297353CC}">
                <c16:uniqueId val="{0000000B-5DBE-4FFD-B99D-E30AFD9D7FDD}"/>
              </c:ext>
            </c:extLst>
          </c:dPt>
          <c:dPt>
            <c:idx val="6"/>
            <c:invertIfNegative val="0"/>
            <c:bubble3D val="0"/>
            <c:spPr>
              <a:solidFill>
                <a:srgbClr val="9E2A2B"/>
              </a:solidFill>
              <a:effectLst/>
            </c:spPr>
            <c:extLst>
              <c:ext xmlns:c16="http://schemas.microsoft.com/office/drawing/2014/chart" uri="{C3380CC4-5D6E-409C-BE32-E72D297353CC}">
                <c16:uniqueId val="{0000000D-5DBE-4FFD-B99D-E30AFD9D7FDD}"/>
              </c:ext>
            </c:extLst>
          </c:dPt>
          <c:dLbls>
            <c:numFmt formatCode="0.0&quot;%&quot;"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ΔΓ/ΔΑ</c:v>
                </c:pt>
                <c:pt idx="1">
                  <c:v>Πράσινη Ανάπτυξη</c:v>
                </c:pt>
                <c:pt idx="2">
                  <c:v>Ψηφιακός Μετασχηματισμός</c:v>
                </c:pt>
                <c:pt idx="3">
                  <c:v>Εθνική Άμυνα</c:v>
                </c:pt>
                <c:pt idx="4">
                  <c:v>Επιχειρηματικότητα</c:v>
                </c:pt>
                <c:pt idx="5">
                  <c:v>Δημογραφική Πολιτική</c:v>
                </c:pt>
                <c:pt idx="6">
                  <c:v>Εκπαίδευση</c:v>
                </c:pt>
              </c:strCache>
            </c:strRef>
          </c:cat>
          <c:val>
            <c:numRef>
              <c:f>Sheet1!$B$2:$B$8</c:f>
              <c:numCache>
                <c:formatCode>General</c:formatCode>
                <c:ptCount val="7"/>
                <c:pt idx="0">
                  <c:v>4.4000000000000004</c:v>
                </c:pt>
                <c:pt idx="1">
                  <c:v>11.8</c:v>
                </c:pt>
                <c:pt idx="2">
                  <c:v>16.2</c:v>
                </c:pt>
                <c:pt idx="3">
                  <c:v>19.899999999999999</c:v>
                </c:pt>
                <c:pt idx="4">
                  <c:v>29.8</c:v>
                </c:pt>
                <c:pt idx="5">
                  <c:v>44</c:v>
                </c:pt>
                <c:pt idx="6">
                  <c:v>47.3</c:v>
                </c:pt>
              </c:numCache>
            </c:numRef>
          </c:val>
          <c:extLst>
            <c:ext xmlns:c16="http://schemas.microsoft.com/office/drawing/2014/chart" uri="{C3380CC4-5D6E-409C-BE32-E72D297353CC}">
              <c16:uniqueId val="{0000000E-5DBE-4FFD-B99D-E30AFD9D7FDD}"/>
            </c:ext>
          </c:extLst>
        </c:ser>
        <c:dLbls>
          <c:showLegendKey val="0"/>
          <c:showVal val="1"/>
          <c:showCatName val="0"/>
          <c:showSerName val="0"/>
          <c:showPercent val="0"/>
          <c:showBubbleSize val="0"/>
        </c:dLbls>
        <c:gapWidth val="42"/>
        <c:axId val="2094734554"/>
        <c:axId val="2094734552"/>
      </c:barChart>
      <c:catAx>
        <c:axId val="2094734554"/>
        <c:scaling>
          <c:orientation val="minMax"/>
        </c:scaling>
        <c:delete val="0"/>
        <c:axPos val="l"/>
        <c:numFmt formatCode="General" sourceLinked="1"/>
        <c:majorTickMark val="out"/>
        <c:minorTickMark val="none"/>
        <c:tickLblPos val="nextTo"/>
        <c:spPr>
          <a:ln w="12700" cap="flat">
            <a:noFill/>
            <a:prstDash val="solid"/>
            <a:round/>
          </a:ln>
        </c:spPr>
        <c:crossAx val="2094734552"/>
        <c:crosses val="autoZero"/>
        <c:auto val="1"/>
        <c:lblAlgn val="ctr"/>
        <c:lblOffset val="100"/>
        <c:noMultiLvlLbl val="1"/>
      </c:catAx>
      <c:valAx>
        <c:axId val="2094734552"/>
        <c:scaling>
          <c:orientation val="minMax"/>
          <c:max val="54.867999999999995"/>
          <c:min val="0"/>
        </c:scaling>
        <c:delete val="1"/>
        <c:axPos val="b"/>
        <c:numFmt formatCode="General" sourceLinked="0"/>
        <c:majorTickMark val="out"/>
        <c:minorTickMark val="none"/>
        <c:tickLblPos val="low"/>
        <c:crossAx val="2094734554"/>
        <c:crosses val="autoZero"/>
        <c:crossBetween val="between"/>
      </c:valAx>
      <c:spPr>
        <a:noFill/>
        <a:ln>
          <a:noFill/>
        </a:ln>
        <a:effectLst/>
      </c:spPr>
    </c:plotArea>
    <c:plotVisOnly val="1"/>
    <c:dispBlanksAs val="span"/>
    <c:showDLblsOverMax val="1"/>
  </c:chart>
  <c:spPr>
    <a:noFill/>
    <a:ln>
      <a:noFill/>
    </a:ln>
    <a:effectLst/>
  </c:spPr>
  <c:txPr>
    <a:bodyPr/>
    <a:lstStyle/>
    <a:p>
      <a:pPr>
        <a:defRPr sz="1200" b="1">
          <a:solidFill>
            <a:schemeClr val="accent1">
              <a:lumMod val="50000"/>
            </a:schemeClr>
          </a:solidFill>
        </a:defRPr>
      </a:pPr>
      <a:endParaRPr lang="el-GR"/>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1"/>
  <c:style val="2"/>
  <c:chart>
    <c:autoTitleDeleted val="1"/>
    <c:plotArea>
      <c:layout/>
      <c:barChart>
        <c:barDir val="bar"/>
        <c:grouping val="clustered"/>
        <c:varyColors val="0"/>
        <c:ser>
          <c:idx val="0"/>
          <c:order val="0"/>
          <c:tx>
            <c:strRef>
              <c:f>Sheet1!$B$1</c:f>
              <c:strCache>
                <c:ptCount val="1"/>
                <c:pt idx="0">
                  <c:v>%</c:v>
                </c:pt>
              </c:strCache>
            </c:strRef>
          </c:tx>
          <c:spPr>
            <a:solidFill>
              <a:srgbClr val="8A949E"/>
            </a:solidFill>
            <a:effectLst/>
          </c:spPr>
          <c:invertIfNegative val="0"/>
          <c:dPt>
            <c:idx val="0"/>
            <c:invertIfNegative val="0"/>
            <c:bubble3D val="0"/>
            <c:extLst>
              <c:ext xmlns:c16="http://schemas.microsoft.com/office/drawing/2014/chart" uri="{C3380CC4-5D6E-409C-BE32-E72D297353CC}">
                <c16:uniqueId val="{00000001-C9DE-4316-99D4-85D530B792A2}"/>
              </c:ext>
            </c:extLst>
          </c:dPt>
          <c:dPt>
            <c:idx val="1"/>
            <c:invertIfNegative val="0"/>
            <c:bubble3D val="0"/>
            <c:spPr>
              <a:solidFill>
                <a:srgbClr val="1B3A5C"/>
              </a:solidFill>
              <a:effectLst/>
            </c:spPr>
            <c:extLst>
              <c:ext xmlns:c16="http://schemas.microsoft.com/office/drawing/2014/chart" uri="{C3380CC4-5D6E-409C-BE32-E72D297353CC}">
                <c16:uniqueId val="{00000003-C9DE-4316-99D4-85D530B792A2}"/>
              </c:ext>
            </c:extLst>
          </c:dPt>
          <c:dPt>
            <c:idx val="2"/>
            <c:invertIfNegative val="0"/>
            <c:bubble3D val="0"/>
            <c:spPr>
              <a:solidFill>
                <a:srgbClr val="1B3A5C"/>
              </a:solidFill>
              <a:effectLst/>
            </c:spPr>
            <c:extLst>
              <c:ext xmlns:c16="http://schemas.microsoft.com/office/drawing/2014/chart" uri="{C3380CC4-5D6E-409C-BE32-E72D297353CC}">
                <c16:uniqueId val="{00000005-C9DE-4316-99D4-85D530B792A2}"/>
              </c:ext>
            </c:extLst>
          </c:dPt>
          <c:dPt>
            <c:idx val="3"/>
            <c:invertIfNegative val="0"/>
            <c:bubble3D val="0"/>
            <c:spPr>
              <a:solidFill>
                <a:srgbClr val="1B3A5C"/>
              </a:solidFill>
              <a:effectLst/>
            </c:spPr>
            <c:extLst>
              <c:ext xmlns:c16="http://schemas.microsoft.com/office/drawing/2014/chart" uri="{C3380CC4-5D6E-409C-BE32-E72D297353CC}">
                <c16:uniqueId val="{00000007-C9DE-4316-99D4-85D530B792A2}"/>
              </c:ext>
            </c:extLst>
          </c:dPt>
          <c:dPt>
            <c:idx val="4"/>
            <c:invertIfNegative val="0"/>
            <c:bubble3D val="0"/>
            <c:spPr>
              <a:solidFill>
                <a:srgbClr val="1B3A5C"/>
              </a:solidFill>
              <a:effectLst/>
            </c:spPr>
            <c:extLst>
              <c:ext xmlns:c16="http://schemas.microsoft.com/office/drawing/2014/chart" uri="{C3380CC4-5D6E-409C-BE32-E72D297353CC}">
                <c16:uniqueId val="{00000009-C9DE-4316-99D4-85D530B792A2}"/>
              </c:ext>
            </c:extLst>
          </c:dPt>
          <c:dPt>
            <c:idx val="5"/>
            <c:invertIfNegative val="0"/>
            <c:bubble3D val="0"/>
            <c:spPr>
              <a:solidFill>
                <a:srgbClr val="1B3A5C"/>
              </a:solidFill>
              <a:effectLst/>
            </c:spPr>
            <c:extLst>
              <c:ext xmlns:c16="http://schemas.microsoft.com/office/drawing/2014/chart" uri="{C3380CC4-5D6E-409C-BE32-E72D297353CC}">
                <c16:uniqueId val="{0000000B-C9DE-4316-99D4-85D530B792A2}"/>
              </c:ext>
            </c:extLst>
          </c:dPt>
          <c:dPt>
            <c:idx val="6"/>
            <c:invertIfNegative val="0"/>
            <c:bubble3D val="0"/>
            <c:spPr>
              <a:solidFill>
                <a:srgbClr val="1B3A5C"/>
              </a:solidFill>
              <a:effectLst/>
            </c:spPr>
            <c:extLst>
              <c:ext xmlns:c16="http://schemas.microsoft.com/office/drawing/2014/chart" uri="{C3380CC4-5D6E-409C-BE32-E72D297353CC}">
                <c16:uniqueId val="{0000000D-C9DE-4316-99D4-85D530B792A2}"/>
              </c:ext>
            </c:extLst>
          </c:dPt>
          <c:dPt>
            <c:idx val="7"/>
            <c:invertIfNegative val="0"/>
            <c:bubble3D val="0"/>
            <c:spPr>
              <a:solidFill>
                <a:srgbClr val="9E2A2B"/>
              </a:solidFill>
              <a:effectLst/>
            </c:spPr>
            <c:extLst>
              <c:ext xmlns:c16="http://schemas.microsoft.com/office/drawing/2014/chart" uri="{C3380CC4-5D6E-409C-BE32-E72D297353CC}">
                <c16:uniqueId val="{0000000F-C9DE-4316-99D4-85D530B792A2}"/>
              </c:ext>
            </c:extLst>
          </c:dPt>
          <c:dLbls>
            <c:numFmt formatCode="0.0&quot;%&quot;"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ΔΓ/ΔΑ</c:v>
                </c:pt>
                <c:pt idx="1">
                  <c:v>Άλλη</c:v>
                </c:pt>
                <c:pt idx="2">
                  <c:v>Πράσινη και καινοτόμος</c:v>
                </c:pt>
                <c:pt idx="3">
                  <c:v>Συντηρητική και σταθερή</c:v>
                </c:pt>
                <c:pt idx="4">
                  <c:v>καμία</c:v>
                </c:pt>
                <c:pt idx="5">
                  <c:v>Τεχνοκρατική και αποτελεσματική</c:v>
                </c:pt>
                <c:pt idx="6">
                  <c:v>Πατριωτική και κοινωνικά υπεύθυνη</c:v>
                </c:pt>
                <c:pt idx="7">
                  <c:v>Φιλελεύθερη και μεταρρυθμιστική</c:v>
                </c:pt>
              </c:strCache>
            </c:strRef>
          </c:cat>
          <c:val>
            <c:numRef>
              <c:f>Sheet1!$B$2:$B$9</c:f>
              <c:numCache>
                <c:formatCode>General</c:formatCode>
                <c:ptCount val="8"/>
                <c:pt idx="0">
                  <c:v>5.0999999999999996</c:v>
                </c:pt>
                <c:pt idx="1">
                  <c:v>2.2999999999999998</c:v>
                </c:pt>
                <c:pt idx="2">
                  <c:v>5.4</c:v>
                </c:pt>
                <c:pt idx="3">
                  <c:v>12</c:v>
                </c:pt>
                <c:pt idx="4">
                  <c:v>15.3</c:v>
                </c:pt>
                <c:pt idx="5">
                  <c:v>15.8</c:v>
                </c:pt>
                <c:pt idx="6">
                  <c:v>21.3</c:v>
                </c:pt>
                <c:pt idx="7">
                  <c:v>22.7</c:v>
                </c:pt>
              </c:numCache>
            </c:numRef>
          </c:val>
          <c:extLst>
            <c:ext xmlns:c16="http://schemas.microsoft.com/office/drawing/2014/chart" uri="{C3380CC4-5D6E-409C-BE32-E72D297353CC}">
              <c16:uniqueId val="{00000010-C9DE-4316-99D4-85D530B792A2}"/>
            </c:ext>
          </c:extLst>
        </c:ser>
        <c:dLbls>
          <c:showLegendKey val="0"/>
          <c:showVal val="1"/>
          <c:showCatName val="0"/>
          <c:showSerName val="0"/>
          <c:showPercent val="0"/>
          <c:showBubbleSize val="0"/>
        </c:dLbls>
        <c:gapWidth val="42"/>
        <c:axId val="2094734554"/>
        <c:axId val="2094734552"/>
      </c:barChart>
      <c:catAx>
        <c:axId val="2094734554"/>
        <c:scaling>
          <c:orientation val="minMax"/>
        </c:scaling>
        <c:delete val="0"/>
        <c:axPos val="l"/>
        <c:numFmt formatCode="General" sourceLinked="1"/>
        <c:majorTickMark val="out"/>
        <c:minorTickMark val="none"/>
        <c:tickLblPos val="nextTo"/>
        <c:spPr>
          <a:ln w="12700" cap="flat">
            <a:noFill/>
            <a:prstDash val="solid"/>
            <a:round/>
          </a:ln>
        </c:spPr>
        <c:crossAx val="2094734552"/>
        <c:crosses val="autoZero"/>
        <c:auto val="1"/>
        <c:lblAlgn val="ctr"/>
        <c:lblOffset val="100"/>
        <c:noMultiLvlLbl val="1"/>
      </c:catAx>
      <c:valAx>
        <c:axId val="2094734552"/>
        <c:scaling>
          <c:orientation val="minMax"/>
          <c:max val="26.331999999999997"/>
          <c:min val="0"/>
        </c:scaling>
        <c:delete val="1"/>
        <c:axPos val="b"/>
        <c:numFmt formatCode="General" sourceLinked="0"/>
        <c:majorTickMark val="out"/>
        <c:minorTickMark val="none"/>
        <c:tickLblPos val="low"/>
        <c:crossAx val="2094734554"/>
        <c:crosses val="autoZero"/>
        <c:crossBetween val="between"/>
      </c:valAx>
      <c:spPr>
        <a:noFill/>
        <a:ln>
          <a:noFill/>
        </a:ln>
        <a:effectLst/>
      </c:spPr>
    </c:plotArea>
    <c:plotVisOnly val="1"/>
    <c:dispBlanksAs val="span"/>
    <c:showDLblsOverMax val="1"/>
  </c:chart>
  <c:spPr>
    <a:noFill/>
    <a:ln>
      <a:noFill/>
    </a:ln>
    <a:effectLst/>
  </c:spPr>
  <c:txPr>
    <a:bodyPr/>
    <a:lstStyle/>
    <a:p>
      <a:pPr>
        <a:defRPr sz="1200" b="1">
          <a:solidFill>
            <a:schemeClr val="accent1">
              <a:lumMod val="50000"/>
            </a:schemeClr>
          </a:solidFill>
        </a:defRPr>
      </a:pPr>
      <a:endParaRPr lang="el-GR"/>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1"/>
  <c:style val="2"/>
  <c:chart>
    <c:autoTitleDeleted val="1"/>
    <c:plotArea>
      <c:layout/>
      <c:barChart>
        <c:barDir val="bar"/>
        <c:grouping val="clustered"/>
        <c:varyColors val="0"/>
        <c:ser>
          <c:idx val="0"/>
          <c:order val="0"/>
          <c:tx>
            <c:strRef>
              <c:f>Sheet1!$B$1</c:f>
              <c:strCache>
                <c:ptCount val="1"/>
                <c:pt idx="0">
                  <c:v>%</c:v>
                </c:pt>
              </c:strCache>
            </c:strRef>
          </c:tx>
          <c:spPr>
            <a:solidFill>
              <a:srgbClr val="8A949E"/>
            </a:solidFill>
            <a:effectLst/>
          </c:spPr>
          <c:invertIfNegative val="0"/>
          <c:dPt>
            <c:idx val="0"/>
            <c:invertIfNegative val="0"/>
            <c:bubble3D val="0"/>
            <c:extLst>
              <c:ext xmlns:c16="http://schemas.microsoft.com/office/drawing/2014/chart" uri="{C3380CC4-5D6E-409C-BE32-E72D297353CC}">
                <c16:uniqueId val="{00000001-3C54-48B6-81C6-85EF24169C8D}"/>
              </c:ext>
            </c:extLst>
          </c:dPt>
          <c:dPt>
            <c:idx val="1"/>
            <c:invertIfNegative val="0"/>
            <c:bubble3D val="0"/>
            <c:spPr>
              <a:solidFill>
                <a:srgbClr val="1B3A5C"/>
              </a:solidFill>
              <a:effectLst/>
            </c:spPr>
            <c:extLst>
              <c:ext xmlns:c16="http://schemas.microsoft.com/office/drawing/2014/chart" uri="{C3380CC4-5D6E-409C-BE32-E72D297353CC}">
                <c16:uniqueId val="{00000003-3C54-48B6-81C6-85EF24169C8D}"/>
              </c:ext>
            </c:extLst>
          </c:dPt>
          <c:dPt>
            <c:idx val="2"/>
            <c:invertIfNegative val="0"/>
            <c:bubble3D val="0"/>
            <c:spPr>
              <a:solidFill>
                <a:srgbClr val="1B3A5C"/>
              </a:solidFill>
              <a:effectLst/>
            </c:spPr>
            <c:extLst>
              <c:ext xmlns:c16="http://schemas.microsoft.com/office/drawing/2014/chart" uri="{C3380CC4-5D6E-409C-BE32-E72D297353CC}">
                <c16:uniqueId val="{00000005-3C54-48B6-81C6-85EF24169C8D}"/>
              </c:ext>
            </c:extLst>
          </c:dPt>
          <c:dPt>
            <c:idx val="3"/>
            <c:invertIfNegative val="0"/>
            <c:bubble3D val="0"/>
            <c:spPr>
              <a:solidFill>
                <a:srgbClr val="1B3A5C"/>
              </a:solidFill>
              <a:effectLst/>
            </c:spPr>
            <c:extLst>
              <c:ext xmlns:c16="http://schemas.microsoft.com/office/drawing/2014/chart" uri="{C3380CC4-5D6E-409C-BE32-E72D297353CC}">
                <c16:uniqueId val="{00000007-3C54-48B6-81C6-85EF24169C8D}"/>
              </c:ext>
            </c:extLst>
          </c:dPt>
          <c:dPt>
            <c:idx val="4"/>
            <c:invertIfNegative val="0"/>
            <c:bubble3D val="0"/>
            <c:spPr>
              <a:solidFill>
                <a:srgbClr val="1B3A5C"/>
              </a:solidFill>
              <a:effectLst/>
            </c:spPr>
            <c:extLst>
              <c:ext xmlns:c16="http://schemas.microsoft.com/office/drawing/2014/chart" uri="{C3380CC4-5D6E-409C-BE32-E72D297353CC}">
                <c16:uniqueId val="{00000009-3C54-48B6-81C6-85EF24169C8D}"/>
              </c:ext>
            </c:extLst>
          </c:dPt>
          <c:dPt>
            <c:idx val="5"/>
            <c:invertIfNegative val="0"/>
            <c:bubble3D val="0"/>
            <c:spPr>
              <a:solidFill>
                <a:srgbClr val="1B3A5C"/>
              </a:solidFill>
              <a:effectLst/>
            </c:spPr>
            <c:extLst>
              <c:ext xmlns:c16="http://schemas.microsoft.com/office/drawing/2014/chart" uri="{C3380CC4-5D6E-409C-BE32-E72D297353CC}">
                <c16:uniqueId val="{0000000B-3C54-48B6-81C6-85EF24169C8D}"/>
              </c:ext>
            </c:extLst>
          </c:dPt>
          <c:dPt>
            <c:idx val="6"/>
            <c:invertIfNegative val="0"/>
            <c:bubble3D val="0"/>
            <c:spPr>
              <a:solidFill>
                <a:srgbClr val="1B3A5C"/>
              </a:solidFill>
              <a:effectLst/>
            </c:spPr>
            <c:extLst>
              <c:ext xmlns:c16="http://schemas.microsoft.com/office/drawing/2014/chart" uri="{C3380CC4-5D6E-409C-BE32-E72D297353CC}">
                <c16:uniqueId val="{0000000D-3C54-48B6-81C6-85EF24169C8D}"/>
              </c:ext>
            </c:extLst>
          </c:dPt>
          <c:dPt>
            <c:idx val="7"/>
            <c:invertIfNegative val="0"/>
            <c:bubble3D val="0"/>
            <c:spPr>
              <a:solidFill>
                <a:srgbClr val="9E2A2B"/>
              </a:solidFill>
              <a:effectLst/>
            </c:spPr>
            <c:extLst>
              <c:ext xmlns:c16="http://schemas.microsoft.com/office/drawing/2014/chart" uri="{C3380CC4-5D6E-409C-BE32-E72D297353CC}">
                <c16:uniqueId val="{0000000F-3C54-48B6-81C6-85EF24169C8D}"/>
              </c:ext>
            </c:extLst>
          </c:dPt>
          <c:dLbls>
            <c:numFmt formatCode="0.0&quot;%&quot;"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ΔΓ/ΔΑ</c:v>
                </c:pt>
                <c:pt idx="1">
                  <c:v>Άλλη</c:v>
                </c:pt>
                <c:pt idx="2">
                  <c:v>καμία</c:v>
                </c:pt>
                <c:pt idx="3">
                  <c:v>Πράσινη και καινοτόμος</c:v>
                </c:pt>
                <c:pt idx="4">
                  <c:v>Συντηρητική και σταθερή</c:v>
                </c:pt>
                <c:pt idx="5">
                  <c:v>Τεχνοκρατική και αποτελεσματική</c:v>
                </c:pt>
                <c:pt idx="6">
                  <c:v>Πατριωτική και κοινωνικά υπεύθυνη</c:v>
                </c:pt>
                <c:pt idx="7">
                  <c:v>Φιλελεύθερη και μεταρρυθμιστική</c:v>
                </c:pt>
              </c:strCache>
            </c:strRef>
          </c:cat>
          <c:val>
            <c:numRef>
              <c:f>Sheet1!$B$2:$B$9</c:f>
              <c:numCache>
                <c:formatCode>General</c:formatCode>
                <c:ptCount val="8"/>
                <c:pt idx="0">
                  <c:v>1</c:v>
                </c:pt>
                <c:pt idx="1">
                  <c:v>0.7</c:v>
                </c:pt>
                <c:pt idx="2">
                  <c:v>2.7</c:v>
                </c:pt>
                <c:pt idx="3">
                  <c:v>3.7</c:v>
                </c:pt>
                <c:pt idx="4">
                  <c:v>10.3</c:v>
                </c:pt>
                <c:pt idx="5">
                  <c:v>20.3</c:v>
                </c:pt>
                <c:pt idx="6">
                  <c:v>23.3</c:v>
                </c:pt>
                <c:pt idx="7">
                  <c:v>38.200000000000003</c:v>
                </c:pt>
              </c:numCache>
            </c:numRef>
          </c:val>
          <c:extLst>
            <c:ext xmlns:c16="http://schemas.microsoft.com/office/drawing/2014/chart" uri="{C3380CC4-5D6E-409C-BE32-E72D297353CC}">
              <c16:uniqueId val="{00000010-3C54-48B6-81C6-85EF24169C8D}"/>
            </c:ext>
          </c:extLst>
        </c:ser>
        <c:dLbls>
          <c:showLegendKey val="0"/>
          <c:showVal val="1"/>
          <c:showCatName val="0"/>
          <c:showSerName val="0"/>
          <c:showPercent val="0"/>
          <c:showBubbleSize val="0"/>
        </c:dLbls>
        <c:gapWidth val="42"/>
        <c:axId val="2094734554"/>
        <c:axId val="2094734552"/>
      </c:barChart>
      <c:catAx>
        <c:axId val="2094734554"/>
        <c:scaling>
          <c:orientation val="minMax"/>
        </c:scaling>
        <c:delete val="0"/>
        <c:axPos val="l"/>
        <c:numFmt formatCode="General" sourceLinked="1"/>
        <c:majorTickMark val="out"/>
        <c:minorTickMark val="none"/>
        <c:tickLblPos val="nextTo"/>
        <c:spPr>
          <a:ln w="12700" cap="flat">
            <a:noFill/>
            <a:prstDash val="solid"/>
            <a:round/>
          </a:ln>
        </c:spPr>
        <c:crossAx val="2094734552"/>
        <c:crosses val="autoZero"/>
        <c:auto val="1"/>
        <c:lblAlgn val="ctr"/>
        <c:lblOffset val="100"/>
        <c:noMultiLvlLbl val="1"/>
      </c:catAx>
      <c:valAx>
        <c:axId val="2094734552"/>
        <c:scaling>
          <c:orientation val="minMax"/>
          <c:max val="44.311999999999998"/>
          <c:min val="0"/>
        </c:scaling>
        <c:delete val="1"/>
        <c:axPos val="b"/>
        <c:numFmt formatCode="General" sourceLinked="0"/>
        <c:majorTickMark val="out"/>
        <c:minorTickMark val="none"/>
        <c:tickLblPos val="low"/>
        <c:crossAx val="2094734554"/>
        <c:crosses val="autoZero"/>
        <c:crossBetween val="between"/>
      </c:valAx>
      <c:spPr>
        <a:noFill/>
        <a:ln>
          <a:noFill/>
        </a:ln>
        <a:effectLst/>
      </c:spPr>
    </c:plotArea>
    <c:plotVisOnly val="1"/>
    <c:dispBlanksAs val="span"/>
    <c:showDLblsOverMax val="1"/>
  </c:chart>
  <c:spPr>
    <a:noFill/>
    <a:ln>
      <a:noFill/>
    </a:ln>
    <a:effectLst/>
  </c:spPr>
  <c:txPr>
    <a:bodyPr/>
    <a:lstStyle/>
    <a:p>
      <a:pPr>
        <a:defRPr sz="1200" b="1">
          <a:solidFill>
            <a:schemeClr val="accent1">
              <a:lumMod val="50000"/>
            </a:schemeClr>
          </a:solidFill>
        </a:defRPr>
      </a:pPr>
      <a:endParaRPr lang="el-GR"/>
    </a:p>
  </c:tx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1"/>
  <c:style val="2"/>
  <c:chart>
    <c:autoTitleDeleted val="1"/>
    <c:plotArea>
      <c:layout/>
      <c:barChart>
        <c:barDir val="bar"/>
        <c:grouping val="stacked"/>
        <c:varyColors val="0"/>
        <c:ser>
          <c:idx val="0"/>
          <c:order val="0"/>
          <c:tx>
            <c:strRef>
              <c:f>Sheet1!$B$1</c:f>
              <c:strCache>
                <c:ptCount val="1"/>
                <c:pt idx="0">
                  <c:v>Φιλελεύθερη και μεταρρυθμιστική</c:v>
                </c:pt>
              </c:strCache>
            </c:strRef>
          </c:tx>
          <c:spPr>
            <a:solidFill>
              <a:srgbClr val="1B3A5C"/>
            </a:solidFill>
            <a:effectLst/>
          </c:spPr>
          <c:invertIfNegative val="0"/>
          <c:dLbls>
            <c:numFmt formatCode="0.0&quot;%&quot;" sourceLinked="0"/>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ΔΓ/ΔΑ</c:v>
                </c:pt>
                <c:pt idx="1">
                  <c:v>Δεν με αφορούν</c:v>
                </c:pt>
                <c:pt idx="2">
                  <c:v>Δεξιά</c:v>
                </c:pt>
                <c:pt idx="3">
                  <c:v>Κεντροδεξιά</c:v>
                </c:pt>
                <c:pt idx="4">
                  <c:v>Κέντρο</c:v>
                </c:pt>
                <c:pt idx="5">
                  <c:v>Κεντροαριστερά</c:v>
                </c:pt>
                <c:pt idx="6">
                  <c:v>Αριστερά</c:v>
                </c:pt>
              </c:strCache>
            </c:strRef>
          </c:cat>
          <c:val>
            <c:numRef>
              <c:f>Sheet1!$B$2:$B$8</c:f>
              <c:numCache>
                <c:formatCode>General</c:formatCode>
                <c:ptCount val="7"/>
                <c:pt idx="0">
                  <c:v>12.5</c:v>
                </c:pt>
                <c:pt idx="1">
                  <c:v>14.9</c:v>
                </c:pt>
                <c:pt idx="2">
                  <c:v>26.5</c:v>
                </c:pt>
                <c:pt idx="3">
                  <c:v>35.799999999999997</c:v>
                </c:pt>
                <c:pt idx="4">
                  <c:v>21.8</c:v>
                </c:pt>
                <c:pt idx="5">
                  <c:v>20.8</c:v>
                </c:pt>
                <c:pt idx="6">
                  <c:v>13.7</c:v>
                </c:pt>
              </c:numCache>
            </c:numRef>
          </c:val>
          <c:extLst>
            <c:ext xmlns:c16="http://schemas.microsoft.com/office/drawing/2014/chart" uri="{C3380CC4-5D6E-409C-BE32-E72D297353CC}">
              <c16:uniqueId val="{00000000-5009-484F-8DA1-B45F521A5674}"/>
            </c:ext>
          </c:extLst>
        </c:ser>
        <c:ser>
          <c:idx val="1"/>
          <c:order val="1"/>
          <c:tx>
            <c:strRef>
              <c:f>Sheet1!$C$1</c:f>
              <c:strCache>
                <c:ptCount val="1"/>
                <c:pt idx="0">
                  <c:v>Συντηρητική και σταθερή</c:v>
                </c:pt>
              </c:strCache>
            </c:strRef>
          </c:tx>
          <c:spPr>
            <a:solidFill>
              <a:srgbClr val="2E7D6B"/>
            </a:solidFill>
            <a:effectLst/>
          </c:spPr>
          <c:invertIfNegative val="0"/>
          <c:dLbls>
            <c:numFmt formatCode="0.0&quot;%&quot;" sourceLinked="0"/>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ΔΓ/ΔΑ</c:v>
                </c:pt>
                <c:pt idx="1">
                  <c:v>Δεν με αφορούν</c:v>
                </c:pt>
                <c:pt idx="2">
                  <c:v>Δεξιά</c:v>
                </c:pt>
                <c:pt idx="3">
                  <c:v>Κεντροδεξιά</c:v>
                </c:pt>
                <c:pt idx="4">
                  <c:v>Κέντρο</c:v>
                </c:pt>
                <c:pt idx="5">
                  <c:v>Κεντροαριστερά</c:v>
                </c:pt>
                <c:pt idx="6">
                  <c:v>Αριστερά</c:v>
                </c:pt>
              </c:strCache>
            </c:strRef>
          </c:cat>
          <c:val>
            <c:numRef>
              <c:f>Sheet1!$C$2:$C$8</c:f>
              <c:numCache>
                <c:formatCode>General</c:formatCode>
                <c:ptCount val="7"/>
                <c:pt idx="0">
                  <c:v>6.3</c:v>
                </c:pt>
                <c:pt idx="1">
                  <c:v>6</c:v>
                </c:pt>
                <c:pt idx="2">
                  <c:v>9.1</c:v>
                </c:pt>
                <c:pt idx="3">
                  <c:v>9.3000000000000007</c:v>
                </c:pt>
                <c:pt idx="4">
                  <c:v>14.5</c:v>
                </c:pt>
                <c:pt idx="5">
                  <c:v>17.399999999999999</c:v>
                </c:pt>
                <c:pt idx="6">
                  <c:v>16.100000000000001</c:v>
                </c:pt>
              </c:numCache>
            </c:numRef>
          </c:val>
          <c:extLst>
            <c:ext xmlns:c16="http://schemas.microsoft.com/office/drawing/2014/chart" uri="{C3380CC4-5D6E-409C-BE32-E72D297353CC}">
              <c16:uniqueId val="{00000001-5009-484F-8DA1-B45F521A5674}"/>
            </c:ext>
          </c:extLst>
        </c:ser>
        <c:ser>
          <c:idx val="2"/>
          <c:order val="2"/>
          <c:tx>
            <c:strRef>
              <c:f>Sheet1!$D$1</c:f>
              <c:strCache>
                <c:ptCount val="1"/>
                <c:pt idx="0">
                  <c:v>Πατριωτική και κοινωνικά υπεύθυνη</c:v>
                </c:pt>
              </c:strCache>
            </c:strRef>
          </c:tx>
          <c:spPr>
            <a:solidFill>
              <a:srgbClr val="C0832E"/>
            </a:solidFill>
            <a:effectLst/>
          </c:spPr>
          <c:invertIfNegative val="0"/>
          <c:dLbls>
            <c:numFmt formatCode="0.0&quot;%&quot;" sourceLinked="0"/>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ΔΓ/ΔΑ</c:v>
                </c:pt>
                <c:pt idx="1">
                  <c:v>Δεν με αφορούν</c:v>
                </c:pt>
                <c:pt idx="2">
                  <c:v>Δεξιά</c:v>
                </c:pt>
                <c:pt idx="3">
                  <c:v>Κεντροδεξιά</c:v>
                </c:pt>
                <c:pt idx="4">
                  <c:v>Κέντρο</c:v>
                </c:pt>
                <c:pt idx="5">
                  <c:v>Κεντροαριστερά</c:v>
                </c:pt>
                <c:pt idx="6">
                  <c:v>Αριστερά</c:v>
                </c:pt>
              </c:strCache>
            </c:strRef>
          </c:cat>
          <c:val>
            <c:numRef>
              <c:f>Sheet1!$D$2:$D$8</c:f>
              <c:numCache>
                <c:formatCode>General</c:formatCode>
                <c:ptCount val="7"/>
                <c:pt idx="0">
                  <c:v>18.8</c:v>
                </c:pt>
                <c:pt idx="1">
                  <c:v>19.600000000000001</c:v>
                </c:pt>
                <c:pt idx="2">
                  <c:v>40.200000000000003</c:v>
                </c:pt>
                <c:pt idx="3">
                  <c:v>29</c:v>
                </c:pt>
                <c:pt idx="4">
                  <c:v>21.8</c:v>
                </c:pt>
                <c:pt idx="5">
                  <c:v>10.1</c:v>
                </c:pt>
                <c:pt idx="6">
                  <c:v>7.3</c:v>
                </c:pt>
              </c:numCache>
            </c:numRef>
          </c:val>
          <c:extLst>
            <c:ext xmlns:c16="http://schemas.microsoft.com/office/drawing/2014/chart" uri="{C3380CC4-5D6E-409C-BE32-E72D297353CC}">
              <c16:uniqueId val="{00000002-5009-484F-8DA1-B45F521A5674}"/>
            </c:ext>
          </c:extLst>
        </c:ser>
        <c:ser>
          <c:idx val="3"/>
          <c:order val="3"/>
          <c:tx>
            <c:strRef>
              <c:f>Sheet1!$E$1</c:f>
              <c:strCache>
                <c:ptCount val="1"/>
                <c:pt idx="0">
                  <c:v>Τεχνοκρατική και αποτελεσματική</c:v>
                </c:pt>
              </c:strCache>
            </c:strRef>
          </c:tx>
          <c:spPr>
            <a:solidFill>
              <a:srgbClr val="9E2A2B"/>
            </a:solidFill>
            <a:effectLst/>
          </c:spPr>
          <c:invertIfNegative val="0"/>
          <c:dLbls>
            <c:numFmt formatCode="0.0&quot;%&quot;" sourceLinked="0"/>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ΔΓ/ΔΑ</c:v>
                </c:pt>
                <c:pt idx="1">
                  <c:v>Δεν με αφορούν</c:v>
                </c:pt>
                <c:pt idx="2">
                  <c:v>Δεξιά</c:v>
                </c:pt>
                <c:pt idx="3">
                  <c:v>Κεντροδεξιά</c:v>
                </c:pt>
                <c:pt idx="4">
                  <c:v>Κέντρο</c:v>
                </c:pt>
                <c:pt idx="5">
                  <c:v>Κεντροαριστερά</c:v>
                </c:pt>
                <c:pt idx="6">
                  <c:v>Αριστερά</c:v>
                </c:pt>
              </c:strCache>
            </c:strRef>
          </c:cat>
          <c:val>
            <c:numRef>
              <c:f>Sheet1!$E$2:$E$8</c:f>
              <c:numCache>
                <c:formatCode>General</c:formatCode>
                <c:ptCount val="7"/>
                <c:pt idx="1">
                  <c:v>15.5</c:v>
                </c:pt>
                <c:pt idx="2">
                  <c:v>10.6</c:v>
                </c:pt>
                <c:pt idx="3">
                  <c:v>20.7</c:v>
                </c:pt>
                <c:pt idx="4">
                  <c:v>20.2</c:v>
                </c:pt>
                <c:pt idx="5">
                  <c:v>15.7</c:v>
                </c:pt>
                <c:pt idx="6">
                  <c:v>9.6999999999999993</c:v>
                </c:pt>
              </c:numCache>
            </c:numRef>
          </c:val>
          <c:extLst>
            <c:ext xmlns:c16="http://schemas.microsoft.com/office/drawing/2014/chart" uri="{C3380CC4-5D6E-409C-BE32-E72D297353CC}">
              <c16:uniqueId val="{00000003-5009-484F-8DA1-B45F521A5674}"/>
            </c:ext>
          </c:extLst>
        </c:ser>
        <c:ser>
          <c:idx val="4"/>
          <c:order val="4"/>
          <c:tx>
            <c:strRef>
              <c:f>Sheet1!$F$1</c:f>
              <c:strCache>
                <c:ptCount val="1"/>
                <c:pt idx="0">
                  <c:v>Πράσινη και καινοτόμος</c:v>
                </c:pt>
              </c:strCache>
            </c:strRef>
          </c:tx>
          <c:spPr>
            <a:solidFill>
              <a:srgbClr val="5B7C99"/>
            </a:solidFill>
            <a:effectLst/>
          </c:spPr>
          <c:invertIfNegative val="0"/>
          <c:dLbls>
            <c:dLbl>
              <c:idx val="3"/>
              <c:layout>
                <c:manualLayout>
                  <c:x val="-2.5720164609053498E-3"/>
                  <c:y val="-3.2515793385358691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5009-484F-8DA1-B45F521A5674}"/>
                </c:ext>
              </c:extLst>
            </c:dLbl>
            <c:numFmt formatCode="0.0&quot;%&quot;" sourceLinked="0"/>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ΔΓ/ΔΑ</c:v>
                </c:pt>
                <c:pt idx="1">
                  <c:v>Δεν με αφορούν</c:v>
                </c:pt>
                <c:pt idx="2">
                  <c:v>Δεξιά</c:v>
                </c:pt>
                <c:pt idx="3">
                  <c:v>Κεντροδεξιά</c:v>
                </c:pt>
                <c:pt idx="4">
                  <c:v>Κέντρο</c:v>
                </c:pt>
                <c:pt idx="5">
                  <c:v>Κεντροαριστερά</c:v>
                </c:pt>
                <c:pt idx="6">
                  <c:v>Αριστερά</c:v>
                </c:pt>
              </c:strCache>
            </c:strRef>
          </c:cat>
          <c:val>
            <c:numRef>
              <c:f>Sheet1!$F$2:$F$8</c:f>
              <c:numCache>
                <c:formatCode>General</c:formatCode>
                <c:ptCount val="7"/>
                <c:pt idx="1">
                  <c:v>6</c:v>
                </c:pt>
                <c:pt idx="2">
                  <c:v>2.2999999999999998</c:v>
                </c:pt>
                <c:pt idx="3">
                  <c:v>1.6</c:v>
                </c:pt>
                <c:pt idx="4">
                  <c:v>8.8000000000000007</c:v>
                </c:pt>
                <c:pt idx="5">
                  <c:v>5.0999999999999996</c:v>
                </c:pt>
                <c:pt idx="6">
                  <c:v>11.3</c:v>
                </c:pt>
              </c:numCache>
            </c:numRef>
          </c:val>
          <c:extLst>
            <c:ext xmlns:c16="http://schemas.microsoft.com/office/drawing/2014/chart" uri="{C3380CC4-5D6E-409C-BE32-E72D297353CC}">
              <c16:uniqueId val="{00000004-5009-484F-8DA1-B45F521A5674}"/>
            </c:ext>
          </c:extLst>
        </c:ser>
        <c:ser>
          <c:idx val="5"/>
          <c:order val="5"/>
          <c:tx>
            <c:strRef>
              <c:f>Sheet1!$G$1</c:f>
              <c:strCache>
                <c:ptCount val="1"/>
                <c:pt idx="0">
                  <c:v>καμία</c:v>
                </c:pt>
              </c:strCache>
            </c:strRef>
          </c:tx>
          <c:spPr>
            <a:solidFill>
              <a:srgbClr val="6E9270"/>
            </a:solidFill>
            <a:effectLst/>
          </c:spPr>
          <c:invertIfNegative val="0"/>
          <c:dLbls>
            <c:dLbl>
              <c:idx val="2"/>
              <c:layout>
                <c:manualLayout>
                  <c:x val="5.1440329218106996E-3"/>
                  <c:y val="-3.483835005574136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5009-484F-8DA1-B45F521A5674}"/>
                </c:ext>
              </c:extLst>
            </c:dLbl>
            <c:dLbl>
              <c:idx val="3"/>
              <c:layout>
                <c:manualLayout>
                  <c:x val="1.2860082304524862E-3"/>
                  <c:y val="2.0903010033444816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5009-484F-8DA1-B45F521A5674}"/>
                </c:ext>
              </c:extLst>
            </c:dLbl>
            <c:numFmt formatCode="0.0&quot;%&quot;" sourceLinked="0"/>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ΔΓ/ΔΑ</c:v>
                </c:pt>
                <c:pt idx="1">
                  <c:v>Δεν με αφορούν</c:v>
                </c:pt>
                <c:pt idx="2">
                  <c:v>Δεξιά</c:v>
                </c:pt>
                <c:pt idx="3">
                  <c:v>Κεντροδεξιά</c:v>
                </c:pt>
                <c:pt idx="4">
                  <c:v>Κέντρο</c:v>
                </c:pt>
                <c:pt idx="5">
                  <c:v>Κεντροαριστερά</c:v>
                </c:pt>
                <c:pt idx="6">
                  <c:v>Αριστερά</c:v>
                </c:pt>
              </c:strCache>
            </c:strRef>
          </c:cat>
          <c:val>
            <c:numRef>
              <c:f>Sheet1!$G$2:$G$8</c:f>
              <c:numCache>
                <c:formatCode>General</c:formatCode>
                <c:ptCount val="7"/>
                <c:pt idx="0">
                  <c:v>18.8</c:v>
                </c:pt>
                <c:pt idx="1">
                  <c:v>24.4</c:v>
                </c:pt>
                <c:pt idx="2">
                  <c:v>5.3</c:v>
                </c:pt>
                <c:pt idx="3">
                  <c:v>3.1</c:v>
                </c:pt>
                <c:pt idx="4">
                  <c:v>10.4</c:v>
                </c:pt>
                <c:pt idx="5">
                  <c:v>22.5</c:v>
                </c:pt>
                <c:pt idx="6">
                  <c:v>29.8</c:v>
                </c:pt>
              </c:numCache>
            </c:numRef>
          </c:val>
          <c:extLst>
            <c:ext xmlns:c16="http://schemas.microsoft.com/office/drawing/2014/chart" uri="{C3380CC4-5D6E-409C-BE32-E72D297353CC}">
              <c16:uniqueId val="{00000005-5009-484F-8DA1-B45F521A5674}"/>
            </c:ext>
          </c:extLst>
        </c:ser>
        <c:ser>
          <c:idx val="6"/>
          <c:order val="6"/>
          <c:tx>
            <c:strRef>
              <c:f>Sheet1!$H$1</c:f>
              <c:strCache>
                <c:ptCount val="1"/>
                <c:pt idx="0">
                  <c:v>Άλλη</c:v>
                </c:pt>
              </c:strCache>
            </c:strRef>
          </c:tx>
          <c:spPr>
            <a:solidFill>
              <a:srgbClr val="6E5773"/>
            </a:solidFill>
            <a:effectLst/>
          </c:spPr>
          <c:invertIfNegative val="0"/>
          <c:dLbls>
            <c:dLbl>
              <c:idx val="4"/>
              <c:layout>
                <c:manualLayout>
                  <c:x val="0"/>
                  <c:y val="-3.716090672612412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5009-484F-8DA1-B45F521A5674}"/>
                </c:ext>
              </c:extLst>
            </c:dLbl>
            <c:numFmt formatCode="0.0&quot;%&quot;" sourceLinked="0"/>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ΔΓ/ΔΑ</c:v>
                </c:pt>
                <c:pt idx="1">
                  <c:v>Δεν με αφορούν</c:v>
                </c:pt>
                <c:pt idx="2">
                  <c:v>Δεξιά</c:v>
                </c:pt>
                <c:pt idx="3">
                  <c:v>Κεντροδεξιά</c:v>
                </c:pt>
                <c:pt idx="4">
                  <c:v>Κέντρο</c:v>
                </c:pt>
                <c:pt idx="5">
                  <c:v>Κεντροαριστερά</c:v>
                </c:pt>
                <c:pt idx="6">
                  <c:v>Αριστερά</c:v>
                </c:pt>
              </c:strCache>
            </c:strRef>
          </c:cat>
          <c:val>
            <c:numRef>
              <c:f>Sheet1!$H$2:$H$8</c:f>
              <c:numCache>
                <c:formatCode>General</c:formatCode>
                <c:ptCount val="7"/>
                <c:pt idx="0">
                  <c:v>6.3</c:v>
                </c:pt>
                <c:pt idx="1">
                  <c:v>4.2</c:v>
                </c:pt>
                <c:pt idx="2">
                  <c:v>1.5</c:v>
                </c:pt>
                <c:pt idx="4">
                  <c:v>1</c:v>
                </c:pt>
                <c:pt idx="5">
                  <c:v>3.4</c:v>
                </c:pt>
                <c:pt idx="6">
                  <c:v>4.8</c:v>
                </c:pt>
              </c:numCache>
            </c:numRef>
          </c:val>
          <c:extLst>
            <c:ext xmlns:c16="http://schemas.microsoft.com/office/drawing/2014/chart" uri="{C3380CC4-5D6E-409C-BE32-E72D297353CC}">
              <c16:uniqueId val="{00000006-5009-484F-8DA1-B45F521A5674}"/>
            </c:ext>
          </c:extLst>
        </c:ser>
        <c:ser>
          <c:idx val="7"/>
          <c:order val="7"/>
          <c:tx>
            <c:strRef>
              <c:f>Sheet1!$I$1</c:f>
              <c:strCache>
                <c:ptCount val="1"/>
                <c:pt idx="0">
                  <c:v>ΔΓ/ΔΑ</c:v>
                </c:pt>
              </c:strCache>
            </c:strRef>
          </c:tx>
          <c:spPr>
            <a:solidFill>
              <a:srgbClr val="8A949E"/>
            </a:solidFill>
            <a:effectLst/>
          </c:spPr>
          <c:invertIfNegative val="0"/>
          <c:dLbls>
            <c:dLbl>
              <c:idx val="3"/>
              <c:layout>
                <c:manualLayout>
                  <c:x val="0"/>
                  <c:y val="-1.62578966926793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5009-484F-8DA1-B45F521A5674}"/>
                </c:ext>
              </c:extLst>
            </c:dLbl>
            <c:dLbl>
              <c:idx val="4"/>
              <c:layout>
                <c:manualLayout>
                  <c:x val="0"/>
                  <c:y val="4.645113340765515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5009-484F-8DA1-B45F521A5674}"/>
                </c:ext>
              </c:extLst>
            </c:dLbl>
            <c:numFmt formatCode="0.0&quot;%&quot;" sourceLinked="0"/>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ΔΓ/ΔΑ</c:v>
                </c:pt>
                <c:pt idx="1">
                  <c:v>Δεν με αφορούν</c:v>
                </c:pt>
                <c:pt idx="2">
                  <c:v>Δεξιά</c:v>
                </c:pt>
                <c:pt idx="3">
                  <c:v>Κεντροδεξιά</c:v>
                </c:pt>
                <c:pt idx="4">
                  <c:v>Κέντρο</c:v>
                </c:pt>
                <c:pt idx="5">
                  <c:v>Κεντροαριστερά</c:v>
                </c:pt>
                <c:pt idx="6">
                  <c:v>Αριστερά</c:v>
                </c:pt>
              </c:strCache>
            </c:strRef>
          </c:cat>
          <c:val>
            <c:numRef>
              <c:f>Sheet1!$I$2:$I$8</c:f>
              <c:numCache>
                <c:formatCode>General</c:formatCode>
                <c:ptCount val="7"/>
                <c:pt idx="0">
                  <c:v>37.5</c:v>
                </c:pt>
                <c:pt idx="1">
                  <c:v>9.5</c:v>
                </c:pt>
                <c:pt idx="2">
                  <c:v>4.5</c:v>
                </c:pt>
                <c:pt idx="3">
                  <c:v>0.5</c:v>
                </c:pt>
                <c:pt idx="4">
                  <c:v>1.6</c:v>
                </c:pt>
                <c:pt idx="5">
                  <c:v>5.0999999999999996</c:v>
                </c:pt>
                <c:pt idx="6">
                  <c:v>7.3</c:v>
                </c:pt>
              </c:numCache>
            </c:numRef>
          </c:val>
          <c:extLst>
            <c:ext xmlns:c16="http://schemas.microsoft.com/office/drawing/2014/chart" uri="{C3380CC4-5D6E-409C-BE32-E72D297353CC}">
              <c16:uniqueId val="{00000007-5009-484F-8DA1-B45F521A5674}"/>
            </c:ext>
          </c:extLst>
        </c:ser>
        <c:dLbls>
          <c:dLblPos val="ctr"/>
          <c:showLegendKey val="0"/>
          <c:showVal val="1"/>
          <c:showCatName val="0"/>
          <c:showSerName val="0"/>
          <c:showPercent val="0"/>
          <c:showBubbleSize val="0"/>
        </c:dLbls>
        <c:gapWidth val="36"/>
        <c:overlap val="100"/>
        <c:axId val="2094734554"/>
        <c:axId val="2094734552"/>
      </c:barChart>
      <c:catAx>
        <c:axId val="2094734554"/>
        <c:scaling>
          <c:orientation val="minMax"/>
        </c:scaling>
        <c:delete val="0"/>
        <c:axPos val="l"/>
        <c:numFmt formatCode="General" sourceLinked="1"/>
        <c:majorTickMark val="out"/>
        <c:minorTickMark val="none"/>
        <c:tickLblPos val="nextTo"/>
        <c:spPr>
          <a:ln w="12700" cap="flat">
            <a:noFill/>
            <a:prstDash val="solid"/>
            <a:round/>
          </a:ln>
        </c:spPr>
        <c:crossAx val="2094734552"/>
        <c:crosses val="autoZero"/>
        <c:auto val="1"/>
        <c:lblAlgn val="ctr"/>
        <c:lblOffset val="100"/>
        <c:noMultiLvlLbl val="1"/>
      </c:catAx>
      <c:valAx>
        <c:axId val="2094734552"/>
        <c:scaling>
          <c:orientation val="minMax"/>
          <c:max val="100"/>
          <c:min val="0"/>
        </c:scaling>
        <c:delete val="1"/>
        <c:axPos val="b"/>
        <c:numFmt formatCode="General" sourceLinked="0"/>
        <c:majorTickMark val="out"/>
        <c:minorTickMark val="none"/>
        <c:tickLblPos val="low"/>
        <c:crossAx val="2094734554"/>
        <c:crosses val="autoZero"/>
        <c:crossBetween val="between"/>
      </c:valAx>
      <c:spPr>
        <a:noFill/>
        <a:ln>
          <a:noFill/>
        </a:ln>
        <a:effectLst/>
      </c:spPr>
    </c:plotArea>
    <c:legend>
      <c:legendPos val="b"/>
      <c:overlay val="0"/>
      <c:txPr>
        <a:bodyPr/>
        <a:lstStyle/>
        <a:p>
          <a:pPr>
            <a:defRPr>
              <a:solidFill>
                <a:schemeClr val="accent1">
                  <a:lumMod val="50000"/>
                </a:schemeClr>
              </a:solidFill>
            </a:defRPr>
          </a:pPr>
          <a:endParaRPr lang="en-US"/>
        </a:p>
      </c:txPr>
    </c:legend>
    <c:plotVisOnly val="1"/>
    <c:dispBlanksAs val="span"/>
    <c:showDLblsOverMax val="1"/>
  </c:chart>
  <c:spPr>
    <a:noFill/>
    <a:ln>
      <a:noFill/>
    </a:ln>
    <a:effectLst/>
  </c:spPr>
  <c:txPr>
    <a:bodyPr/>
    <a:lstStyle/>
    <a:p>
      <a:pPr>
        <a:defRPr sz="1100" b="0">
          <a:solidFill>
            <a:schemeClr val="bg1"/>
          </a:solidFill>
        </a:defRPr>
      </a:pPr>
      <a:endParaRPr lang="el-GR"/>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1"/>
  <c:style val="2"/>
  <c:chart>
    <c:autoTitleDeleted val="1"/>
    <c:plotArea>
      <c:layout/>
      <c:barChart>
        <c:barDir val="bar"/>
        <c:grouping val="stacked"/>
        <c:varyColors val="0"/>
        <c:ser>
          <c:idx val="0"/>
          <c:order val="0"/>
          <c:tx>
            <c:strRef>
              <c:f>Sheet1!$B$1</c:f>
              <c:strCache>
                <c:ptCount val="1"/>
                <c:pt idx="0">
                  <c:v>Φιλελεύθερη και μεταρρυθμιστική</c:v>
                </c:pt>
              </c:strCache>
            </c:strRef>
          </c:tx>
          <c:spPr>
            <a:solidFill>
              <a:srgbClr val="1B3A5C"/>
            </a:solidFill>
            <a:effectLst/>
          </c:spPr>
          <c:invertIfNegative val="0"/>
          <c:dLbls>
            <c:numFmt formatCode="0.0&quot;%&quot;" sourceLinked="0"/>
            <c:spPr>
              <a:noFill/>
              <a:ln>
                <a:noFill/>
              </a:ln>
              <a:effectLst/>
            </c:spPr>
            <c:txPr>
              <a:bodyPr/>
              <a:lstStyle/>
              <a:p>
                <a:pPr>
                  <a:defRPr sz="900" b="1" i="0" u="none" strike="noStrike">
                    <a:solidFill>
                      <a:srgbClr val="FFFFFF"/>
                    </a:solidFill>
                    <a:latin typeface="Calibri"/>
                  </a:defRPr>
                </a:pPr>
                <a:endParaRPr lang="el-G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65+</c:v>
                </c:pt>
                <c:pt idx="1">
                  <c:v>56-64</c:v>
                </c:pt>
                <c:pt idx="2">
                  <c:v>46-55</c:v>
                </c:pt>
                <c:pt idx="3">
                  <c:v>30-45</c:v>
                </c:pt>
                <c:pt idx="4">
                  <c:v>17-29</c:v>
                </c:pt>
              </c:strCache>
            </c:strRef>
          </c:cat>
          <c:val>
            <c:numRef>
              <c:f>Sheet1!$B$2:$B$6</c:f>
              <c:numCache>
                <c:formatCode>General</c:formatCode>
                <c:ptCount val="5"/>
                <c:pt idx="0">
                  <c:v>29.5</c:v>
                </c:pt>
                <c:pt idx="1">
                  <c:v>23.2</c:v>
                </c:pt>
                <c:pt idx="2">
                  <c:v>21.3</c:v>
                </c:pt>
                <c:pt idx="3">
                  <c:v>20.2</c:v>
                </c:pt>
                <c:pt idx="4">
                  <c:v>25.4</c:v>
                </c:pt>
              </c:numCache>
            </c:numRef>
          </c:val>
          <c:extLst>
            <c:ext xmlns:c16="http://schemas.microsoft.com/office/drawing/2014/chart" uri="{C3380CC4-5D6E-409C-BE32-E72D297353CC}">
              <c16:uniqueId val="{00000000-80F5-4480-8B2B-6050D97E4627}"/>
            </c:ext>
          </c:extLst>
        </c:ser>
        <c:ser>
          <c:idx val="1"/>
          <c:order val="1"/>
          <c:tx>
            <c:strRef>
              <c:f>Sheet1!$C$1</c:f>
              <c:strCache>
                <c:ptCount val="1"/>
                <c:pt idx="0">
                  <c:v>Συντηρητική και σταθερή</c:v>
                </c:pt>
              </c:strCache>
            </c:strRef>
          </c:tx>
          <c:spPr>
            <a:solidFill>
              <a:srgbClr val="2E7D6B"/>
            </a:solidFill>
            <a:effectLst/>
          </c:spPr>
          <c:invertIfNegative val="0"/>
          <c:dLbls>
            <c:numFmt formatCode="0.0&quot;%&quot;" sourceLinked="0"/>
            <c:spPr>
              <a:noFill/>
              <a:ln>
                <a:noFill/>
              </a:ln>
              <a:effectLst/>
            </c:spPr>
            <c:txPr>
              <a:bodyPr/>
              <a:lstStyle/>
              <a:p>
                <a:pPr>
                  <a:defRPr sz="900" b="1" i="0" u="none" strike="noStrike">
                    <a:solidFill>
                      <a:srgbClr val="FFFFFF"/>
                    </a:solidFill>
                    <a:latin typeface="Calibri"/>
                  </a:defRPr>
                </a:pPr>
                <a:endParaRPr lang="el-G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65+</c:v>
                </c:pt>
                <c:pt idx="1">
                  <c:v>56-64</c:v>
                </c:pt>
                <c:pt idx="2">
                  <c:v>46-55</c:v>
                </c:pt>
                <c:pt idx="3">
                  <c:v>30-45</c:v>
                </c:pt>
                <c:pt idx="4">
                  <c:v>17-29</c:v>
                </c:pt>
              </c:strCache>
            </c:strRef>
          </c:cat>
          <c:val>
            <c:numRef>
              <c:f>Sheet1!$C$2:$C$6</c:f>
              <c:numCache>
                <c:formatCode>General</c:formatCode>
                <c:ptCount val="5"/>
                <c:pt idx="0">
                  <c:v>9.8000000000000007</c:v>
                </c:pt>
                <c:pt idx="1">
                  <c:v>11.8</c:v>
                </c:pt>
                <c:pt idx="2">
                  <c:v>8.3000000000000007</c:v>
                </c:pt>
                <c:pt idx="3">
                  <c:v>16</c:v>
                </c:pt>
                <c:pt idx="4">
                  <c:v>17.5</c:v>
                </c:pt>
              </c:numCache>
            </c:numRef>
          </c:val>
          <c:extLst>
            <c:ext xmlns:c16="http://schemas.microsoft.com/office/drawing/2014/chart" uri="{C3380CC4-5D6E-409C-BE32-E72D297353CC}">
              <c16:uniqueId val="{00000001-80F5-4480-8B2B-6050D97E4627}"/>
            </c:ext>
          </c:extLst>
        </c:ser>
        <c:ser>
          <c:idx val="2"/>
          <c:order val="2"/>
          <c:tx>
            <c:strRef>
              <c:f>Sheet1!$D$1</c:f>
              <c:strCache>
                <c:ptCount val="1"/>
                <c:pt idx="0">
                  <c:v>Πατριωτική και κοινωνικά υπεύθυνη</c:v>
                </c:pt>
              </c:strCache>
            </c:strRef>
          </c:tx>
          <c:spPr>
            <a:solidFill>
              <a:srgbClr val="C0832E"/>
            </a:solidFill>
            <a:effectLst/>
          </c:spPr>
          <c:invertIfNegative val="0"/>
          <c:dLbls>
            <c:numFmt formatCode="0.0&quot;%&quot;" sourceLinked="0"/>
            <c:spPr>
              <a:noFill/>
              <a:ln>
                <a:noFill/>
              </a:ln>
              <a:effectLst/>
            </c:spPr>
            <c:txPr>
              <a:bodyPr/>
              <a:lstStyle/>
              <a:p>
                <a:pPr>
                  <a:defRPr sz="900" b="1" i="0" u="none" strike="noStrike">
                    <a:solidFill>
                      <a:srgbClr val="FFFFFF"/>
                    </a:solidFill>
                    <a:latin typeface="Calibri"/>
                  </a:defRPr>
                </a:pPr>
                <a:endParaRPr lang="el-G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65+</c:v>
                </c:pt>
                <c:pt idx="1">
                  <c:v>56-64</c:v>
                </c:pt>
                <c:pt idx="2">
                  <c:v>46-55</c:v>
                </c:pt>
                <c:pt idx="3">
                  <c:v>30-45</c:v>
                </c:pt>
                <c:pt idx="4">
                  <c:v>17-29</c:v>
                </c:pt>
              </c:strCache>
            </c:strRef>
          </c:cat>
          <c:val>
            <c:numRef>
              <c:f>Sheet1!$D$2:$D$6</c:f>
              <c:numCache>
                <c:formatCode>General</c:formatCode>
                <c:ptCount val="5"/>
                <c:pt idx="0">
                  <c:v>16.7</c:v>
                </c:pt>
                <c:pt idx="1">
                  <c:v>17.5</c:v>
                </c:pt>
                <c:pt idx="2">
                  <c:v>26.1</c:v>
                </c:pt>
                <c:pt idx="3">
                  <c:v>22</c:v>
                </c:pt>
                <c:pt idx="4">
                  <c:v>17.5</c:v>
                </c:pt>
              </c:numCache>
            </c:numRef>
          </c:val>
          <c:extLst>
            <c:ext xmlns:c16="http://schemas.microsoft.com/office/drawing/2014/chart" uri="{C3380CC4-5D6E-409C-BE32-E72D297353CC}">
              <c16:uniqueId val="{00000002-80F5-4480-8B2B-6050D97E4627}"/>
            </c:ext>
          </c:extLst>
        </c:ser>
        <c:ser>
          <c:idx val="3"/>
          <c:order val="3"/>
          <c:tx>
            <c:strRef>
              <c:f>Sheet1!$E$1</c:f>
              <c:strCache>
                <c:ptCount val="1"/>
                <c:pt idx="0">
                  <c:v>Τεχνοκρατική και αποτελεσματική</c:v>
                </c:pt>
              </c:strCache>
            </c:strRef>
          </c:tx>
          <c:spPr>
            <a:solidFill>
              <a:srgbClr val="9E2A2B"/>
            </a:solidFill>
            <a:effectLst/>
          </c:spPr>
          <c:invertIfNegative val="0"/>
          <c:dLbls>
            <c:numFmt formatCode="0.0&quot;%&quot;" sourceLinked="0"/>
            <c:spPr>
              <a:noFill/>
              <a:ln>
                <a:noFill/>
              </a:ln>
              <a:effectLst/>
            </c:spPr>
            <c:txPr>
              <a:bodyPr/>
              <a:lstStyle/>
              <a:p>
                <a:pPr>
                  <a:defRPr sz="900" b="1" i="0" u="none" strike="noStrike">
                    <a:solidFill>
                      <a:srgbClr val="FFFFFF"/>
                    </a:solidFill>
                    <a:latin typeface="Calibri"/>
                  </a:defRPr>
                </a:pPr>
                <a:endParaRPr lang="el-G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65+</c:v>
                </c:pt>
                <c:pt idx="1">
                  <c:v>56-64</c:v>
                </c:pt>
                <c:pt idx="2">
                  <c:v>46-55</c:v>
                </c:pt>
                <c:pt idx="3">
                  <c:v>30-45</c:v>
                </c:pt>
                <c:pt idx="4">
                  <c:v>17-29</c:v>
                </c:pt>
              </c:strCache>
            </c:strRef>
          </c:cat>
          <c:val>
            <c:numRef>
              <c:f>Sheet1!$E$2:$E$6</c:f>
              <c:numCache>
                <c:formatCode>General</c:formatCode>
                <c:ptCount val="5"/>
                <c:pt idx="0">
                  <c:v>18.899999999999999</c:v>
                </c:pt>
                <c:pt idx="1">
                  <c:v>19.399999999999999</c:v>
                </c:pt>
                <c:pt idx="2">
                  <c:v>15</c:v>
                </c:pt>
                <c:pt idx="3">
                  <c:v>14.2</c:v>
                </c:pt>
                <c:pt idx="4">
                  <c:v>7.9</c:v>
                </c:pt>
              </c:numCache>
            </c:numRef>
          </c:val>
          <c:extLst>
            <c:ext xmlns:c16="http://schemas.microsoft.com/office/drawing/2014/chart" uri="{C3380CC4-5D6E-409C-BE32-E72D297353CC}">
              <c16:uniqueId val="{00000003-80F5-4480-8B2B-6050D97E4627}"/>
            </c:ext>
          </c:extLst>
        </c:ser>
        <c:ser>
          <c:idx val="4"/>
          <c:order val="4"/>
          <c:tx>
            <c:strRef>
              <c:f>Sheet1!$F$1</c:f>
              <c:strCache>
                <c:ptCount val="1"/>
                <c:pt idx="0">
                  <c:v>Πράσινη και καινοτόμος</c:v>
                </c:pt>
              </c:strCache>
            </c:strRef>
          </c:tx>
          <c:spPr>
            <a:solidFill>
              <a:srgbClr val="5B7C99"/>
            </a:solidFill>
            <a:effectLst/>
          </c:spPr>
          <c:invertIfNegative val="0"/>
          <c:dLbls>
            <c:numFmt formatCode="0.0&quot;%&quot;" sourceLinked="0"/>
            <c:spPr>
              <a:noFill/>
              <a:ln>
                <a:noFill/>
              </a:ln>
              <a:effectLst/>
            </c:spPr>
            <c:txPr>
              <a:bodyPr/>
              <a:lstStyle/>
              <a:p>
                <a:pPr>
                  <a:defRPr sz="900" b="1" i="0" u="none" strike="noStrike">
                    <a:solidFill>
                      <a:srgbClr val="FFFFFF"/>
                    </a:solidFill>
                    <a:latin typeface="Calibri"/>
                  </a:defRPr>
                </a:pPr>
                <a:endParaRPr lang="el-G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65+</c:v>
                </c:pt>
                <c:pt idx="1">
                  <c:v>56-64</c:v>
                </c:pt>
                <c:pt idx="2">
                  <c:v>46-55</c:v>
                </c:pt>
                <c:pt idx="3">
                  <c:v>30-45</c:v>
                </c:pt>
                <c:pt idx="4">
                  <c:v>17-29</c:v>
                </c:pt>
              </c:strCache>
            </c:strRef>
          </c:cat>
          <c:val>
            <c:numRef>
              <c:f>Sheet1!$F$2:$F$6</c:f>
              <c:numCache>
                <c:formatCode>General</c:formatCode>
                <c:ptCount val="5"/>
                <c:pt idx="0">
                  <c:v>6.1</c:v>
                </c:pt>
                <c:pt idx="1">
                  <c:v>6.6</c:v>
                </c:pt>
                <c:pt idx="2">
                  <c:v>4.5</c:v>
                </c:pt>
                <c:pt idx="3">
                  <c:v>5.7</c:v>
                </c:pt>
                <c:pt idx="4">
                  <c:v>3.2</c:v>
                </c:pt>
              </c:numCache>
            </c:numRef>
          </c:val>
          <c:extLst>
            <c:ext xmlns:c16="http://schemas.microsoft.com/office/drawing/2014/chart" uri="{C3380CC4-5D6E-409C-BE32-E72D297353CC}">
              <c16:uniqueId val="{00000004-80F5-4480-8B2B-6050D97E4627}"/>
            </c:ext>
          </c:extLst>
        </c:ser>
        <c:ser>
          <c:idx val="5"/>
          <c:order val="5"/>
          <c:tx>
            <c:strRef>
              <c:f>Sheet1!$G$1</c:f>
              <c:strCache>
                <c:ptCount val="1"/>
                <c:pt idx="0">
                  <c:v>καμία</c:v>
                </c:pt>
              </c:strCache>
            </c:strRef>
          </c:tx>
          <c:spPr>
            <a:solidFill>
              <a:srgbClr val="6E9270"/>
            </a:solidFill>
            <a:effectLst/>
          </c:spPr>
          <c:invertIfNegative val="0"/>
          <c:dLbls>
            <c:numFmt formatCode="0.0&quot;%&quot;" sourceLinked="0"/>
            <c:spPr>
              <a:noFill/>
              <a:ln>
                <a:noFill/>
              </a:ln>
              <a:effectLst/>
            </c:spPr>
            <c:txPr>
              <a:bodyPr/>
              <a:lstStyle/>
              <a:p>
                <a:pPr>
                  <a:defRPr sz="900" b="1" i="0" u="none" strike="noStrike">
                    <a:solidFill>
                      <a:srgbClr val="FFFFFF"/>
                    </a:solidFill>
                    <a:latin typeface="Calibri"/>
                  </a:defRPr>
                </a:pPr>
                <a:endParaRPr lang="el-G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65+</c:v>
                </c:pt>
                <c:pt idx="1">
                  <c:v>56-64</c:v>
                </c:pt>
                <c:pt idx="2">
                  <c:v>46-55</c:v>
                </c:pt>
                <c:pt idx="3">
                  <c:v>30-45</c:v>
                </c:pt>
                <c:pt idx="4">
                  <c:v>17-29</c:v>
                </c:pt>
              </c:strCache>
            </c:strRef>
          </c:cat>
          <c:val>
            <c:numRef>
              <c:f>Sheet1!$G$2:$G$6</c:f>
              <c:numCache>
                <c:formatCode>General</c:formatCode>
                <c:ptCount val="5"/>
                <c:pt idx="0">
                  <c:v>13.6</c:v>
                </c:pt>
                <c:pt idx="1">
                  <c:v>14.2</c:v>
                </c:pt>
                <c:pt idx="2">
                  <c:v>15.6</c:v>
                </c:pt>
                <c:pt idx="3">
                  <c:v>16</c:v>
                </c:pt>
                <c:pt idx="4">
                  <c:v>19</c:v>
                </c:pt>
              </c:numCache>
            </c:numRef>
          </c:val>
          <c:extLst>
            <c:ext xmlns:c16="http://schemas.microsoft.com/office/drawing/2014/chart" uri="{C3380CC4-5D6E-409C-BE32-E72D297353CC}">
              <c16:uniqueId val="{00000005-80F5-4480-8B2B-6050D97E4627}"/>
            </c:ext>
          </c:extLst>
        </c:ser>
        <c:ser>
          <c:idx val="6"/>
          <c:order val="6"/>
          <c:tx>
            <c:strRef>
              <c:f>Sheet1!$H$1</c:f>
              <c:strCache>
                <c:ptCount val="1"/>
                <c:pt idx="0">
                  <c:v>Άλλη</c:v>
                </c:pt>
              </c:strCache>
            </c:strRef>
          </c:tx>
          <c:spPr>
            <a:solidFill>
              <a:srgbClr val="6E5773"/>
            </a:solidFill>
            <a:effectLst/>
          </c:spPr>
          <c:invertIfNegative val="0"/>
          <c:dLbls>
            <c:numFmt formatCode="0.0&quot;%&quot;" sourceLinked="0"/>
            <c:spPr>
              <a:noFill/>
              <a:ln>
                <a:noFill/>
              </a:ln>
              <a:effectLst/>
            </c:spPr>
            <c:txPr>
              <a:bodyPr/>
              <a:lstStyle/>
              <a:p>
                <a:pPr>
                  <a:defRPr sz="900" b="1" i="0" u="none" strike="noStrike">
                    <a:solidFill>
                      <a:srgbClr val="FFFFFF"/>
                    </a:solidFill>
                    <a:latin typeface="Calibri"/>
                  </a:defRPr>
                </a:pPr>
                <a:endParaRPr lang="el-G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65+</c:v>
                </c:pt>
                <c:pt idx="1">
                  <c:v>56-64</c:v>
                </c:pt>
                <c:pt idx="2">
                  <c:v>46-55</c:v>
                </c:pt>
                <c:pt idx="3">
                  <c:v>30-45</c:v>
                </c:pt>
                <c:pt idx="4">
                  <c:v>17-29</c:v>
                </c:pt>
              </c:strCache>
            </c:strRef>
          </c:cat>
          <c:val>
            <c:numRef>
              <c:f>Sheet1!$H$2:$H$6</c:f>
              <c:numCache>
                <c:formatCode>General</c:formatCode>
                <c:ptCount val="5"/>
                <c:pt idx="0">
                  <c:v>1.5</c:v>
                </c:pt>
                <c:pt idx="1">
                  <c:v>3.3</c:v>
                </c:pt>
                <c:pt idx="2">
                  <c:v>1.6</c:v>
                </c:pt>
                <c:pt idx="3">
                  <c:v>3.2</c:v>
                </c:pt>
              </c:numCache>
            </c:numRef>
          </c:val>
          <c:extLst>
            <c:ext xmlns:c16="http://schemas.microsoft.com/office/drawing/2014/chart" uri="{C3380CC4-5D6E-409C-BE32-E72D297353CC}">
              <c16:uniqueId val="{00000006-80F5-4480-8B2B-6050D97E4627}"/>
            </c:ext>
          </c:extLst>
        </c:ser>
        <c:ser>
          <c:idx val="7"/>
          <c:order val="7"/>
          <c:tx>
            <c:strRef>
              <c:f>Sheet1!$I$1</c:f>
              <c:strCache>
                <c:ptCount val="1"/>
                <c:pt idx="0">
                  <c:v>ΔΓ/ΔΑ</c:v>
                </c:pt>
              </c:strCache>
            </c:strRef>
          </c:tx>
          <c:spPr>
            <a:solidFill>
              <a:srgbClr val="8A949E"/>
            </a:solidFill>
            <a:effectLst/>
          </c:spPr>
          <c:invertIfNegative val="0"/>
          <c:dLbls>
            <c:numFmt formatCode="0.0&quot;%&quot;" sourceLinked="0"/>
            <c:spPr>
              <a:noFill/>
              <a:ln>
                <a:noFill/>
              </a:ln>
              <a:effectLst/>
            </c:spPr>
            <c:txPr>
              <a:bodyPr/>
              <a:lstStyle/>
              <a:p>
                <a:pPr>
                  <a:defRPr sz="900" b="1" i="0" u="none" strike="noStrike">
                    <a:solidFill>
                      <a:srgbClr val="FFFFFF"/>
                    </a:solidFill>
                    <a:latin typeface="Calibri"/>
                  </a:defRPr>
                </a:pPr>
                <a:endParaRPr lang="el-G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65+</c:v>
                </c:pt>
                <c:pt idx="1">
                  <c:v>56-64</c:v>
                </c:pt>
                <c:pt idx="2">
                  <c:v>46-55</c:v>
                </c:pt>
                <c:pt idx="3">
                  <c:v>30-45</c:v>
                </c:pt>
                <c:pt idx="4">
                  <c:v>17-29</c:v>
                </c:pt>
              </c:strCache>
            </c:strRef>
          </c:cat>
          <c:val>
            <c:numRef>
              <c:f>Sheet1!$I$2:$I$6</c:f>
              <c:numCache>
                <c:formatCode>General</c:formatCode>
                <c:ptCount val="5"/>
                <c:pt idx="0">
                  <c:v>3.8</c:v>
                </c:pt>
                <c:pt idx="1">
                  <c:v>3.8</c:v>
                </c:pt>
                <c:pt idx="2">
                  <c:v>7.6</c:v>
                </c:pt>
                <c:pt idx="3">
                  <c:v>2.8</c:v>
                </c:pt>
                <c:pt idx="4">
                  <c:v>9.5</c:v>
                </c:pt>
              </c:numCache>
            </c:numRef>
          </c:val>
          <c:extLst>
            <c:ext xmlns:c16="http://schemas.microsoft.com/office/drawing/2014/chart" uri="{C3380CC4-5D6E-409C-BE32-E72D297353CC}">
              <c16:uniqueId val="{00000007-80F5-4480-8B2B-6050D97E4627}"/>
            </c:ext>
          </c:extLst>
        </c:ser>
        <c:dLbls>
          <c:dLblPos val="ctr"/>
          <c:showLegendKey val="0"/>
          <c:showVal val="1"/>
          <c:showCatName val="0"/>
          <c:showSerName val="0"/>
          <c:showPercent val="0"/>
          <c:showBubbleSize val="0"/>
        </c:dLbls>
        <c:gapWidth val="36"/>
        <c:overlap val="100"/>
        <c:axId val="2094734554"/>
        <c:axId val="2094734552"/>
      </c:barChart>
      <c:catAx>
        <c:axId val="2094734554"/>
        <c:scaling>
          <c:orientation val="minMax"/>
        </c:scaling>
        <c:delete val="0"/>
        <c:axPos val="l"/>
        <c:numFmt formatCode="General" sourceLinked="1"/>
        <c:majorTickMark val="out"/>
        <c:minorTickMark val="none"/>
        <c:tickLblPos val="nextTo"/>
        <c:spPr>
          <a:ln w="12700" cap="flat">
            <a:noFill/>
            <a:prstDash val="solid"/>
            <a:round/>
          </a:ln>
        </c:spPr>
        <c:txPr>
          <a:bodyPr/>
          <a:lstStyle/>
          <a:p>
            <a:pPr>
              <a:defRPr sz="1200" b="1" i="0" u="none" strike="noStrike">
                <a:solidFill>
                  <a:srgbClr val="1B3A5C"/>
                </a:solidFill>
                <a:latin typeface="Calibri"/>
              </a:defRPr>
            </a:pPr>
            <a:endParaRPr lang="en-US"/>
          </a:p>
        </c:txPr>
        <c:crossAx val="2094734552"/>
        <c:crosses val="autoZero"/>
        <c:auto val="1"/>
        <c:lblAlgn val="ctr"/>
        <c:lblOffset val="100"/>
        <c:noMultiLvlLbl val="1"/>
      </c:catAx>
      <c:valAx>
        <c:axId val="2094734552"/>
        <c:scaling>
          <c:orientation val="minMax"/>
          <c:max val="100"/>
          <c:min val="0"/>
        </c:scaling>
        <c:delete val="1"/>
        <c:axPos val="b"/>
        <c:numFmt formatCode="General" sourceLinked="0"/>
        <c:majorTickMark val="out"/>
        <c:minorTickMark val="none"/>
        <c:tickLblPos val="low"/>
        <c:crossAx val="2094734554"/>
        <c:crosses val="autoZero"/>
        <c:crossBetween val="between"/>
      </c:valAx>
      <c:spPr>
        <a:noFill/>
        <a:ln>
          <a:noFill/>
        </a:ln>
        <a:effectLst/>
      </c:spPr>
    </c:plotArea>
    <c:legend>
      <c:legendPos val="b"/>
      <c:overlay val="0"/>
      <c:txPr>
        <a:bodyPr/>
        <a:lstStyle/>
        <a:p>
          <a:pPr>
            <a:defRPr sz="1050">
              <a:solidFill>
                <a:srgbClr val="2A3B4D"/>
              </a:solidFill>
              <a:latin typeface="Calibri"/>
              <a:cs typeface="Calibri"/>
            </a:defRPr>
          </a:pPr>
          <a:endParaRPr lang="en-US"/>
        </a:p>
      </c:txPr>
    </c:legend>
    <c:plotVisOnly val="1"/>
    <c:dispBlanksAs val="span"/>
    <c:showDLblsOverMax val="1"/>
  </c:chart>
  <c:spPr>
    <a:noFill/>
    <a:ln>
      <a:noFill/>
    </a:ln>
    <a:effectLst/>
  </c:spPr>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1"/>
  <c:style val="2"/>
  <c:chart>
    <c:autoTitleDeleted val="1"/>
    <c:plotArea>
      <c:layout/>
      <c:doughnutChart>
        <c:varyColors val="1"/>
        <c:ser>
          <c:idx val="0"/>
          <c:order val="0"/>
          <c:tx>
            <c:strRef>
              <c:f>Sheet1!$B$1</c:f>
              <c:strCache>
                <c:ptCount val="1"/>
                <c:pt idx="0">
                  <c:v>%</c:v>
                </c:pt>
              </c:strCache>
            </c:strRef>
          </c:tx>
          <c:spPr>
            <a:solidFill>
              <a:schemeClr val="accent1"/>
            </a:solidFill>
            <a:ln w="9525" cap="flat">
              <a:solidFill>
                <a:srgbClr val="F9F9F9"/>
              </a:solidFill>
              <a:prstDash val="solid"/>
              <a:round/>
            </a:ln>
            <a:effectLst/>
          </c:spPr>
          <c:dPt>
            <c:idx val="0"/>
            <c:bubble3D val="0"/>
            <c:spPr>
              <a:solidFill>
                <a:srgbClr val="1E7D63"/>
              </a:solidFill>
              <a:effectLst/>
            </c:spPr>
            <c:extLst>
              <c:ext xmlns:c16="http://schemas.microsoft.com/office/drawing/2014/chart" uri="{C3380CC4-5D6E-409C-BE32-E72D297353CC}">
                <c16:uniqueId val="{00000001-D59E-4912-874E-4EA444EDE6FD}"/>
              </c:ext>
            </c:extLst>
          </c:dPt>
          <c:dPt>
            <c:idx val="1"/>
            <c:bubble3D val="0"/>
            <c:spPr>
              <a:solidFill>
                <a:srgbClr val="C25A50"/>
              </a:solidFill>
              <a:effectLst/>
            </c:spPr>
            <c:extLst>
              <c:ext xmlns:c16="http://schemas.microsoft.com/office/drawing/2014/chart" uri="{C3380CC4-5D6E-409C-BE32-E72D297353CC}">
                <c16:uniqueId val="{00000003-D59E-4912-874E-4EA444EDE6FD}"/>
              </c:ext>
            </c:extLst>
          </c:dPt>
          <c:dPt>
            <c:idx val="2"/>
            <c:bubble3D val="0"/>
            <c:spPr>
              <a:solidFill>
                <a:srgbClr val="8A949E"/>
              </a:solidFill>
              <a:effectLst/>
            </c:spPr>
            <c:extLst>
              <c:ext xmlns:c16="http://schemas.microsoft.com/office/drawing/2014/chart" uri="{C3380CC4-5D6E-409C-BE32-E72D297353CC}">
                <c16:uniqueId val="{00000005-D59E-4912-874E-4EA444EDE6FD}"/>
              </c:ext>
            </c:extLst>
          </c:dPt>
          <c:dLbls>
            <c:dLbl>
              <c:idx val="0"/>
              <c:numFmt formatCode="0.0&quot;%&quot;" sourceLinked="0"/>
              <c:spPr/>
              <c:txPr>
                <a:bodyPr/>
                <a:lstStyle/>
                <a:p>
                  <a:pPr>
                    <a:defRPr sz="1400" b="1" i="0" u="none" strike="noStrike">
                      <a:solidFill>
                        <a:srgbClr val="FFFFFF"/>
                      </a:solidFill>
                      <a:latin typeface="Calibri"/>
                    </a:defRPr>
                  </a:pPr>
                  <a:endParaRPr lang="el-GR"/>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59E-4912-874E-4EA444EDE6FD}"/>
                </c:ext>
              </c:extLst>
            </c:dLbl>
            <c:dLbl>
              <c:idx val="1"/>
              <c:numFmt formatCode="0.0&quot;%&quot;" sourceLinked="0"/>
              <c:spPr/>
              <c:txPr>
                <a:bodyPr/>
                <a:lstStyle/>
                <a:p>
                  <a:pPr>
                    <a:defRPr sz="1400" b="1" i="0" u="none" strike="noStrike">
                      <a:solidFill>
                        <a:srgbClr val="FFFFFF"/>
                      </a:solidFill>
                      <a:latin typeface="Calibri"/>
                    </a:defRPr>
                  </a:pPr>
                  <a:endParaRPr lang="el-GR"/>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D59E-4912-874E-4EA444EDE6FD}"/>
                </c:ext>
              </c:extLst>
            </c:dLbl>
            <c:dLbl>
              <c:idx val="2"/>
              <c:numFmt formatCode="0.0&quot;%&quot;" sourceLinked="0"/>
              <c:spPr/>
              <c:txPr>
                <a:bodyPr/>
                <a:lstStyle/>
                <a:p>
                  <a:pPr>
                    <a:defRPr sz="1400" b="1" i="0" u="none" strike="noStrike">
                      <a:solidFill>
                        <a:srgbClr val="FFFFFF"/>
                      </a:solidFill>
                      <a:latin typeface="Calibri"/>
                    </a:defRPr>
                  </a:pPr>
                  <a:endParaRPr lang="el-GR"/>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D59E-4912-874E-4EA444EDE6FD}"/>
                </c:ext>
              </c:extLst>
            </c:dLbl>
            <c:numFmt formatCode="0.0&quot;%&quot;" sourceLinked="0"/>
            <c:spPr>
              <a:noFill/>
              <a:ln>
                <a:noFill/>
              </a:ln>
              <a:effectLst/>
            </c:spPr>
            <c:txPr>
              <a:bodyPr/>
              <a:lstStyle/>
              <a:p>
                <a:pPr>
                  <a:defRPr sz="1800" b="1" i="0" u="none" strike="noStrike">
                    <a:solidFill>
                      <a:srgbClr val="000000"/>
                    </a:solidFill>
                    <a:latin typeface="Arial"/>
                  </a:defRPr>
                </a:pPr>
                <a:endParaRPr lang="el-GR"/>
              </a:p>
            </c:txPr>
            <c:showLegendKey val="0"/>
            <c:showVal val="0"/>
            <c:showCatName val="1"/>
            <c:showSerName val="0"/>
            <c:showPercent val="1"/>
            <c:showBubbleSize val="0"/>
            <c:showLeaderLines val="0"/>
            <c:extLst>
              <c:ext xmlns:c15="http://schemas.microsoft.com/office/drawing/2012/chart" uri="{CE6537A1-D6FC-4f65-9D91-7224C49458BB}"/>
            </c:extLst>
          </c:dLbls>
          <c:cat>
            <c:strRef>
              <c:f>Sheet1!$A$2:$A$4</c:f>
              <c:strCache>
                <c:ptCount val="3"/>
                <c:pt idx="0">
                  <c:v>ΝΑΙ/ΜΑΛΛΟΝ ΝΑΙ</c:v>
                </c:pt>
                <c:pt idx="1">
                  <c:v>ΜΑΛΛΟΝ ΟΧΙ/ΟΧΙ</c:v>
                </c:pt>
                <c:pt idx="2">
                  <c:v>ΔΓ/ΔΑ</c:v>
                </c:pt>
              </c:strCache>
            </c:strRef>
          </c:cat>
          <c:val>
            <c:numRef>
              <c:f>Sheet1!$B$2:$B$4</c:f>
              <c:numCache>
                <c:formatCode>General</c:formatCode>
                <c:ptCount val="3"/>
                <c:pt idx="0">
                  <c:v>49</c:v>
                </c:pt>
                <c:pt idx="1">
                  <c:v>45</c:v>
                </c:pt>
                <c:pt idx="2">
                  <c:v>6</c:v>
                </c:pt>
              </c:numCache>
            </c:numRef>
          </c:val>
          <c:extLst>
            <c:ext xmlns:c16="http://schemas.microsoft.com/office/drawing/2014/chart" uri="{C3380CC4-5D6E-409C-BE32-E72D297353CC}">
              <c16:uniqueId val="{00000006-D59E-4912-874E-4EA444EDE6FD}"/>
            </c:ext>
          </c:extLst>
        </c:ser>
        <c:dLbls>
          <c:showLegendKey val="0"/>
          <c:showVal val="0"/>
          <c:showCatName val="0"/>
          <c:showSerName val="0"/>
          <c:showPercent val="0"/>
          <c:showBubbleSize val="0"/>
          <c:showLeaderLines val="0"/>
        </c:dLbls>
        <c:firstSliceAng val="0"/>
        <c:holeSize val="58"/>
      </c:doughnutChart>
      <c:spPr>
        <a:noFill/>
        <a:ln>
          <a:noFill/>
        </a:ln>
        <a:effectLst/>
      </c:spPr>
    </c:plotArea>
    <c:plotVisOnly val="1"/>
    <c:dispBlanksAs val="span"/>
    <c:showDLblsOverMax val="1"/>
  </c:chart>
  <c:spPr>
    <a:noFill/>
    <a:ln>
      <a:noFill/>
    </a:ln>
    <a:effectLst/>
  </c:spPr>
  <c:externalData r:id="rId1">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1"/>
  <c:style val="2"/>
  <c:chart>
    <c:autoTitleDeleted val="1"/>
    <c:plotArea>
      <c:layout/>
      <c:doughnutChart>
        <c:varyColors val="1"/>
        <c:ser>
          <c:idx val="0"/>
          <c:order val="0"/>
          <c:tx>
            <c:strRef>
              <c:f>Sheet1!$B$1</c:f>
              <c:strCache>
                <c:ptCount val="1"/>
                <c:pt idx="0">
                  <c:v>%</c:v>
                </c:pt>
              </c:strCache>
            </c:strRef>
          </c:tx>
          <c:spPr>
            <a:solidFill>
              <a:schemeClr val="accent1"/>
            </a:solidFill>
            <a:ln w="9525" cap="flat">
              <a:solidFill>
                <a:srgbClr val="F9F9F9"/>
              </a:solidFill>
              <a:prstDash val="solid"/>
              <a:round/>
            </a:ln>
            <a:effectLst/>
          </c:spPr>
          <c:dPt>
            <c:idx val="0"/>
            <c:bubble3D val="0"/>
            <c:spPr>
              <a:solidFill>
                <a:srgbClr val="1E7D63"/>
              </a:solidFill>
              <a:effectLst/>
            </c:spPr>
            <c:extLst>
              <c:ext xmlns:c16="http://schemas.microsoft.com/office/drawing/2014/chart" uri="{C3380CC4-5D6E-409C-BE32-E72D297353CC}">
                <c16:uniqueId val="{00000001-42E8-49AC-8B8E-40B3A2B2023D}"/>
              </c:ext>
            </c:extLst>
          </c:dPt>
          <c:dPt>
            <c:idx val="1"/>
            <c:bubble3D val="0"/>
            <c:spPr>
              <a:solidFill>
                <a:srgbClr val="C25A50"/>
              </a:solidFill>
              <a:effectLst/>
            </c:spPr>
            <c:extLst>
              <c:ext xmlns:c16="http://schemas.microsoft.com/office/drawing/2014/chart" uri="{C3380CC4-5D6E-409C-BE32-E72D297353CC}">
                <c16:uniqueId val="{00000003-42E8-49AC-8B8E-40B3A2B2023D}"/>
              </c:ext>
            </c:extLst>
          </c:dPt>
          <c:dPt>
            <c:idx val="2"/>
            <c:bubble3D val="0"/>
            <c:spPr>
              <a:solidFill>
                <a:srgbClr val="8A949E"/>
              </a:solidFill>
              <a:effectLst/>
            </c:spPr>
            <c:extLst>
              <c:ext xmlns:c16="http://schemas.microsoft.com/office/drawing/2014/chart" uri="{C3380CC4-5D6E-409C-BE32-E72D297353CC}">
                <c16:uniqueId val="{00000005-42E8-49AC-8B8E-40B3A2B2023D}"/>
              </c:ext>
            </c:extLst>
          </c:dPt>
          <c:dLbls>
            <c:dLbl>
              <c:idx val="0"/>
              <c:numFmt formatCode="0.0&quot;%&quot;" sourceLinked="0"/>
              <c:spPr/>
              <c:txPr>
                <a:bodyPr/>
                <a:lstStyle/>
                <a:p>
                  <a:pPr>
                    <a:defRPr sz="1400" b="1" i="0" u="none" strike="noStrike">
                      <a:solidFill>
                        <a:srgbClr val="FFFFFF"/>
                      </a:solidFill>
                      <a:latin typeface="Calibri"/>
                    </a:defRPr>
                  </a:pPr>
                  <a:endParaRPr lang="el-GR"/>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2E8-49AC-8B8E-40B3A2B2023D}"/>
                </c:ext>
              </c:extLst>
            </c:dLbl>
            <c:dLbl>
              <c:idx val="1"/>
              <c:numFmt formatCode="0.0&quot;%&quot;" sourceLinked="0"/>
              <c:spPr/>
              <c:txPr>
                <a:bodyPr/>
                <a:lstStyle/>
                <a:p>
                  <a:pPr>
                    <a:defRPr sz="1400" b="1" i="0" u="none" strike="noStrike">
                      <a:solidFill>
                        <a:srgbClr val="FFFFFF"/>
                      </a:solidFill>
                      <a:latin typeface="Calibri"/>
                    </a:defRPr>
                  </a:pPr>
                  <a:endParaRPr lang="el-GR"/>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42E8-49AC-8B8E-40B3A2B2023D}"/>
                </c:ext>
              </c:extLst>
            </c:dLbl>
            <c:dLbl>
              <c:idx val="2"/>
              <c:numFmt formatCode="0.0&quot;%&quot;" sourceLinked="0"/>
              <c:spPr/>
              <c:txPr>
                <a:bodyPr/>
                <a:lstStyle/>
                <a:p>
                  <a:pPr>
                    <a:defRPr sz="1400" b="1" i="0" u="none" strike="noStrike">
                      <a:solidFill>
                        <a:srgbClr val="FFFFFF"/>
                      </a:solidFill>
                      <a:latin typeface="Calibri"/>
                    </a:defRPr>
                  </a:pPr>
                  <a:endParaRPr lang="el-GR"/>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42E8-49AC-8B8E-40B3A2B2023D}"/>
                </c:ext>
              </c:extLst>
            </c:dLbl>
            <c:numFmt formatCode="0.0&quot;%&quot;" sourceLinked="0"/>
            <c:spPr>
              <a:noFill/>
              <a:ln>
                <a:noFill/>
              </a:ln>
              <a:effectLst/>
            </c:spPr>
            <c:txPr>
              <a:bodyPr/>
              <a:lstStyle/>
              <a:p>
                <a:pPr>
                  <a:defRPr sz="1800" b="1" i="0" u="none" strike="noStrike">
                    <a:solidFill>
                      <a:srgbClr val="000000"/>
                    </a:solidFill>
                    <a:latin typeface="Arial"/>
                  </a:defRPr>
                </a:pPr>
                <a:endParaRPr lang="el-GR"/>
              </a:p>
            </c:txPr>
            <c:showLegendKey val="0"/>
            <c:showVal val="0"/>
            <c:showCatName val="1"/>
            <c:showSerName val="0"/>
            <c:showPercent val="1"/>
            <c:showBubbleSize val="0"/>
            <c:showLeaderLines val="0"/>
            <c:extLst>
              <c:ext xmlns:c15="http://schemas.microsoft.com/office/drawing/2012/chart" uri="{CE6537A1-D6FC-4f65-9D91-7224C49458BB}"/>
            </c:extLst>
          </c:dLbls>
          <c:cat>
            <c:strRef>
              <c:f>Sheet1!$A$2:$A$4</c:f>
              <c:strCache>
                <c:ptCount val="3"/>
                <c:pt idx="0">
                  <c:v>ΝΑΙ/ΜΑΛΛΟΝ ΝΑΙ</c:v>
                </c:pt>
                <c:pt idx="1">
                  <c:v>ΜΑΛΛΟΝ ΟΧΙ/ΟΧΙ</c:v>
                </c:pt>
                <c:pt idx="2">
                  <c:v>ΔΓ/ΔΑ</c:v>
                </c:pt>
              </c:strCache>
            </c:strRef>
          </c:cat>
          <c:val>
            <c:numRef>
              <c:f>Sheet1!$B$2:$B$4</c:f>
              <c:numCache>
                <c:formatCode>General</c:formatCode>
                <c:ptCount val="3"/>
                <c:pt idx="0">
                  <c:v>77.3</c:v>
                </c:pt>
                <c:pt idx="1">
                  <c:v>21.3</c:v>
                </c:pt>
                <c:pt idx="2">
                  <c:v>1.3</c:v>
                </c:pt>
              </c:numCache>
            </c:numRef>
          </c:val>
          <c:extLst>
            <c:ext xmlns:c16="http://schemas.microsoft.com/office/drawing/2014/chart" uri="{C3380CC4-5D6E-409C-BE32-E72D297353CC}">
              <c16:uniqueId val="{00000006-42E8-49AC-8B8E-40B3A2B2023D}"/>
            </c:ext>
          </c:extLst>
        </c:ser>
        <c:dLbls>
          <c:showLegendKey val="0"/>
          <c:showVal val="0"/>
          <c:showCatName val="0"/>
          <c:showSerName val="0"/>
          <c:showPercent val="0"/>
          <c:showBubbleSize val="0"/>
          <c:showLeaderLines val="0"/>
        </c:dLbls>
        <c:firstSliceAng val="0"/>
        <c:holeSize val="58"/>
      </c:doughnutChart>
      <c:spPr>
        <a:noFill/>
        <a:ln>
          <a:noFill/>
        </a:ln>
        <a:effectLst/>
      </c:spPr>
    </c:plotArea>
    <c:plotVisOnly val="1"/>
    <c:dispBlanksAs val="span"/>
    <c:showDLblsOverMax val="1"/>
  </c:chart>
  <c:spPr>
    <a:noFill/>
    <a:ln>
      <a:noFill/>
    </a:ln>
    <a:effectLst/>
  </c:spPr>
  <c:externalData r:id="rId1">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1"/>
  <c:style val="2"/>
  <c:chart>
    <c:autoTitleDeleted val="1"/>
    <c:plotArea>
      <c:layout/>
      <c:barChart>
        <c:barDir val="bar"/>
        <c:grouping val="stacked"/>
        <c:varyColors val="0"/>
        <c:ser>
          <c:idx val="0"/>
          <c:order val="0"/>
          <c:tx>
            <c:strRef>
              <c:f>Sheet1!$B$1</c:f>
              <c:strCache>
                <c:ptCount val="1"/>
                <c:pt idx="0">
                  <c:v>ΝΑΙ/ΜΑΛΛΟΝ ΝΑΙ</c:v>
                </c:pt>
              </c:strCache>
            </c:strRef>
          </c:tx>
          <c:spPr>
            <a:solidFill>
              <a:srgbClr val="1E7D63"/>
            </a:solidFill>
            <a:effectLst/>
          </c:spPr>
          <c:invertIfNegative val="0"/>
          <c:dLbls>
            <c:numFmt formatCode="0.0&quot;%&quot;" sourceLinked="0"/>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ΔΓ/ΔΑ</c:v>
                </c:pt>
                <c:pt idx="1">
                  <c:v>Δεν με αφορούν</c:v>
                </c:pt>
                <c:pt idx="2">
                  <c:v>Δεξιά</c:v>
                </c:pt>
                <c:pt idx="3">
                  <c:v>Κεντροδεξιά</c:v>
                </c:pt>
                <c:pt idx="4">
                  <c:v>Κέντρο</c:v>
                </c:pt>
                <c:pt idx="5">
                  <c:v>Κεντροαριστερά</c:v>
                </c:pt>
                <c:pt idx="6">
                  <c:v>Αριστερά</c:v>
                </c:pt>
              </c:strCache>
            </c:strRef>
          </c:cat>
          <c:val>
            <c:numRef>
              <c:f>Sheet1!$B$2:$B$8</c:f>
              <c:numCache>
                <c:formatCode>General</c:formatCode>
                <c:ptCount val="7"/>
                <c:pt idx="0">
                  <c:v>25</c:v>
                </c:pt>
                <c:pt idx="1">
                  <c:v>26.3</c:v>
                </c:pt>
                <c:pt idx="2">
                  <c:v>60.3</c:v>
                </c:pt>
                <c:pt idx="3">
                  <c:v>72</c:v>
                </c:pt>
                <c:pt idx="4">
                  <c:v>48.7</c:v>
                </c:pt>
                <c:pt idx="5">
                  <c:v>42.2</c:v>
                </c:pt>
                <c:pt idx="6">
                  <c:v>44.4</c:v>
                </c:pt>
              </c:numCache>
            </c:numRef>
          </c:val>
          <c:extLst>
            <c:ext xmlns:c16="http://schemas.microsoft.com/office/drawing/2014/chart" uri="{C3380CC4-5D6E-409C-BE32-E72D297353CC}">
              <c16:uniqueId val="{00000000-2E67-4005-BC02-1DD660CBF2E4}"/>
            </c:ext>
          </c:extLst>
        </c:ser>
        <c:ser>
          <c:idx val="1"/>
          <c:order val="1"/>
          <c:tx>
            <c:strRef>
              <c:f>Sheet1!$C$1</c:f>
              <c:strCache>
                <c:ptCount val="1"/>
                <c:pt idx="0">
                  <c:v>ΜΑΛΛΟΝ ΟΧΙ/ΟΧΙ</c:v>
                </c:pt>
              </c:strCache>
            </c:strRef>
          </c:tx>
          <c:spPr>
            <a:solidFill>
              <a:srgbClr val="C25A50"/>
            </a:solidFill>
            <a:effectLst/>
          </c:spPr>
          <c:invertIfNegative val="0"/>
          <c:dLbls>
            <c:numFmt formatCode="0.0&quot;%&quot;" sourceLinked="0"/>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ΔΓ/ΔΑ</c:v>
                </c:pt>
                <c:pt idx="1">
                  <c:v>Δεν με αφορούν</c:v>
                </c:pt>
                <c:pt idx="2">
                  <c:v>Δεξιά</c:v>
                </c:pt>
                <c:pt idx="3">
                  <c:v>Κεντροδεξιά</c:v>
                </c:pt>
                <c:pt idx="4">
                  <c:v>Κέντρο</c:v>
                </c:pt>
                <c:pt idx="5">
                  <c:v>Κεντροαριστερά</c:v>
                </c:pt>
                <c:pt idx="6">
                  <c:v>Αριστερά</c:v>
                </c:pt>
              </c:strCache>
            </c:strRef>
          </c:cat>
          <c:val>
            <c:numRef>
              <c:f>Sheet1!$C$2:$C$8</c:f>
              <c:numCache>
                <c:formatCode>General</c:formatCode>
                <c:ptCount val="7"/>
                <c:pt idx="0">
                  <c:v>43.8</c:v>
                </c:pt>
                <c:pt idx="1">
                  <c:v>55.1</c:v>
                </c:pt>
                <c:pt idx="2">
                  <c:v>38.200000000000003</c:v>
                </c:pt>
                <c:pt idx="3">
                  <c:v>26.4</c:v>
                </c:pt>
                <c:pt idx="4">
                  <c:v>50.3</c:v>
                </c:pt>
                <c:pt idx="5">
                  <c:v>53.9</c:v>
                </c:pt>
                <c:pt idx="6">
                  <c:v>46.8</c:v>
                </c:pt>
              </c:numCache>
            </c:numRef>
          </c:val>
          <c:extLst>
            <c:ext xmlns:c16="http://schemas.microsoft.com/office/drawing/2014/chart" uri="{C3380CC4-5D6E-409C-BE32-E72D297353CC}">
              <c16:uniqueId val="{00000001-2E67-4005-BC02-1DD660CBF2E4}"/>
            </c:ext>
          </c:extLst>
        </c:ser>
        <c:ser>
          <c:idx val="2"/>
          <c:order val="2"/>
          <c:tx>
            <c:strRef>
              <c:f>Sheet1!$D$1</c:f>
              <c:strCache>
                <c:ptCount val="1"/>
                <c:pt idx="0">
                  <c:v>ΔΓ/ΔΑ</c:v>
                </c:pt>
              </c:strCache>
            </c:strRef>
          </c:tx>
          <c:spPr>
            <a:solidFill>
              <a:srgbClr val="8A949E"/>
            </a:solidFill>
            <a:effectLst/>
          </c:spPr>
          <c:invertIfNegative val="0"/>
          <c:dLbls>
            <c:dLbl>
              <c:idx val="2"/>
              <c:layout>
                <c:manualLayout>
                  <c:x val="-5.1440329218106996E-3"/>
                  <c:y val="-8.5159427478394596E-1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2E67-4005-BC02-1DD660CBF2E4}"/>
                </c:ext>
              </c:extLst>
            </c:dLbl>
            <c:dLbl>
              <c:idx val="3"/>
              <c:layout>
                <c:manualLayout>
                  <c:x val="-7.716049382716049E-3"/>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2E67-4005-BC02-1DD660CBF2E4}"/>
                </c:ext>
              </c:extLst>
            </c:dLbl>
            <c:dLbl>
              <c:idx val="4"/>
              <c:layout>
                <c:manualLayout>
                  <c:x val="-1.0288065843621399E-2"/>
                  <c:y val="-2.3225566703827575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E67-4005-BC02-1DD660CBF2E4}"/>
                </c:ext>
              </c:extLst>
            </c:dLbl>
            <c:numFmt formatCode="0.0&quot;%&quot;" sourceLinked="0"/>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ΔΓ/ΔΑ</c:v>
                </c:pt>
                <c:pt idx="1">
                  <c:v>Δεν με αφορούν</c:v>
                </c:pt>
                <c:pt idx="2">
                  <c:v>Δεξιά</c:v>
                </c:pt>
                <c:pt idx="3">
                  <c:v>Κεντροδεξιά</c:v>
                </c:pt>
                <c:pt idx="4">
                  <c:v>Κέντρο</c:v>
                </c:pt>
                <c:pt idx="5">
                  <c:v>Κεντροαριστερά</c:v>
                </c:pt>
                <c:pt idx="6">
                  <c:v>Αριστερά</c:v>
                </c:pt>
              </c:strCache>
            </c:strRef>
          </c:cat>
          <c:val>
            <c:numRef>
              <c:f>Sheet1!$D$2:$D$8</c:f>
              <c:numCache>
                <c:formatCode>General</c:formatCode>
                <c:ptCount val="7"/>
                <c:pt idx="0">
                  <c:v>31.3</c:v>
                </c:pt>
                <c:pt idx="1">
                  <c:v>18.600000000000001</c:v>
                </c:pt>
                <c:pt idx="2">
                  <c:v>1.5</c:v>
                </c:pt>
                <c:pt idx="3">
                  <c:v>1.6</c:v>
                </c:pt>
                <c:pt idx="4">
                  <c:v>1</c:v>
                </c:pt>
                <c:pt idx="5">
                  <c:v>3.9</c:v>
                </c:pt>
                <c:pt idx="6">
                  <c:v>8.9</c:v>
                </c:pt>
              </c:numCache>
            </c:numRef>
          </c:val>
          <c:extLst>
            <c:ext xmlns:c16="http://schemas.microsoft.com/office/drawing/2014/chart" uri="{C3380CC4-5D6E-409C-BE32-E72D297353CC}">
              <c16:uniqueId val="{00000002-2E67-4005-BC02-1DD660CBF2E4}"/>
            </c:ext>
          </c:extLst>
        </c:ser>
        <c:dLbls>
          <c:dLblPos val="ctr"/>
          <c:showLegendKey val="0"/>
          <c:showVal val="1"/>
          <c:showCatName val="0"/>
          <c:showSerName val="0"/>
          <c:showPercent val="0"/>
          <c:showBubbleSize val="0"/>
        </c:dLbls>
        <c:gapWidth val="36"/>
        <c:overlap val="100"/>
        <c:axId val="2094734554"/>
        <c:axId val="2094734552"/>
      </c:barChart>
      <c:catAx>
        <c:axId val="2094734554"/>
        <c:scaling>
          <c:orientation val="minMax"/>
        </c:scaling>
        <c:delete val="0"/>
        <c:axPos val="l"/>
        <c:numFmt formatCode="General" sourceLinked="1"/>
        <c:majorTickMark val="out"/>
        <c:minorTickMark val="none"/>
        <c:tickLblPos val="nextTo"/>
        <c:spPr>
          <a:ln w="12700" cap="flat">
            <a:noFill/>
            <a:prstDash val="solid"/>
            <a:round/>
          </a:ln>
        </c:spPr>
        <c:crossAx val="2094734552"/>
        <c:crosses val="autoZero"/>
        <c:auto val="1"/>
        <c:lblAlgn val="ctr"/>
        <c:lblOffset val="100"/>
        <c:noMultiLvlLbl val="1"/>
      </c:catAx>
      <c:valAx>
        <c:axId val="2094734552"/>
        <c:scaling>
          <c:orientation val="minMax"/>
          <c:max val="100"/>
          <c:min val="0"/>
        </c:scaling>
        <c:delete val="1"/>
        <c:axPos val="b"/>
        <c:numFmt formatCode="General" sourceLinked="0"/>
        <c:majorTickMark val="out"/>
        <c:minorTickMark val="none"/>
        <c:tickLblPos val="low"/>
        <c:crossAx val="2094734554"/>
        <c:crosses val="autoZero"/>
        <c:crossBetween val="between"/>
      </c:valAx>
      <c:spPr>
        <a:noFill/>
        <a:ln>
          <a:noFill/>
        </a:ln>
        <a:effectLst/>
      </c:spPr>
    </c:plotArea>
    <c:legend>
      <c:legendPos val="b"/>
      <c:overlay val="0"/>
      <c:txPr>
        <a:bodyPr/>
        <a:lstStyle/>
        <a:p>
          <a:pPr>
            <a:defRPr>
              <a:solidFill>
                <a:schemeClr val="accent1">
                  <a:lumMod val="50000"/>
                </a:schemeClr>
              </a:solidFill>
            </a:defRPr>
          </a:pPr>
          <a:endParaRPr lang="en-US"/>
        </a:p>
      </c:txPr>
    </c:legend>
    <c:plotVisOnly val="1"/>
    <c:dispBlanksAs val="span"/>
    <c:showDLblsOverMax val="1"/>
  </c:chart>
  <c:spPr>
    <a:noFill/>
    <a:ln>
      <a:noFill/>
    </a:ln>
    <a:effectLst/>
  </c:spPr>
  <c:txPr>
    <a:bodyPr/>
    <a:lstStyle/>
    <a:p>
      <a:pPr>
        <a:defRPr b="0">
          <a:solidFill>
            <a:schemeClr val="bg1"/>
          </a:solidFill>
        </a:defRPr>
      </a:pPr>
      <a:endParaRPr lang="el-GR"/>
    </a:p>
  </c:txPr>
  <c:externalData r:id="rId1">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1"/>
  <c:style val="2"/>
  <c:chart>
    <c:autoTitleDeleted val="1"/>
    <c:plotArea>
      <c:layout/>
      <c:barChart>
        <c:barDir val="bar"/>
        <c:grouping val="stacked"/>
        <c:varyColors val="0"/>
        <c:ser>
          <c:idx val="0"/>
          <c:order val="0"/>
          <c:tx>
            <c:strRef>
              <c:f>Sheet1!$B$1</c:f>
              <c:strCache>
                <c:ptCount val="1"/>
                <c:pt idx="0">
                  <c:v>ΝΑΙ/ΜΑΛΛΟΝ ΝΑΙ</c:v>
                </c:pt>
              </c:strCache>
            </c:strRef>
          </c:tx>
          <c:spPr>
            <a:solidFill>
              <a:srgbClr val="1E7D63"/>
            </a:solidFill>
            <a:effectLst/>
          </c:spPr>
          <c:invertIfNegative val="0"/>
          <c:dLbls>
            <c:numFmt formatCode="0.0&quot;%&quot;" sourceLinked="0"/>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65+</c:v>
                </c:pt>
                <c:pt idx="1">
                  <c:v>56-64</c:v>
                </c:pt>
                <c:pt idx="2">
                  <c:v>46-55</c:v>
                </c:pt>
                <c:pt idx="3">
                  <c:v>30-45</c:v>
                </c:pt>
                <c:pt idx="4">
                  <c:v>17-29</c:v>
                </c:pt>
              </c:strCache>
            </c:strRef>
          </c:cat>
          <c:val>
            <c:numRef>
              <c:f>Sheet1!$B$2:$B$6</c:f>
              <c:numCache>
                <c:formatCode>General</c:formatCode>
                <c:ptCount val="5"/>
                <c:pt idx="0">
                  <c:v>57.6</c:v>
                </c:pt>
                <c:pt idx="1">
                  <c:v>52.6</c:v>
                </c:pt>
                <c:pt idx="2">
                  <c:v>49</c:v>
                </c:pt>
                <c:pt idx="3">
                  <c:v>43.8</c:v>
                </c:pt>
                <c:pt idx="4">
                  <c:v>42.2</c:v>
                </c:pt>
              </c:numCache>
            </c:numRef>
          </c:val>
          <c:extLst>
            <c:ext xmlns:c16="http://schemas.microsoft.com/office/drawing/2014/chart" uri="{C3380CC4-5D6E-409C-BE32-E72D297353CC}">
              <c16:uniqueId val="{00000000-EC6E-4291-990E-0A5AB8657430}"/>
            </c:ext>
          </c:extLst>
        </c:ser>
        <c:ser>
          <c:idx val="1"/>
          <c:order val="1"/>
          <c:tx>
            <c:strRef>
              <c:f>Sheet1!$C$1</c:f>
              <c:strCache>
                <c:ptCount val="1"/>
                <c:pt idx="0">
                  <c:v>ΜΑΛΛΟΝ ΟΧΙ/ΟΧΙ</c:v>
                </c:pt>
              </c:strCache>
            </c:strRef>
          </c:tx>
          <c:spPr>
            <a:solidFill>
              <a:srgbClr val="C25A50"/>
            </a:solidFill>
            <a:effectLst/>
          </c:spPr>
          <c:invertIfNegative val="0"/>
          <c:dLbls>
            <c:numFmt formatCode="0.0&quot;%&quot;" sourceLinked="0"/>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65+</c:v>
                </c:pt>
                <c:pt idx="1">
                  <c:v>56-64</c:v>
                </c:pt>
                <c:pt idx="2">
                  <c:v>46-55</c:v>
                </c:pt>
                <c:pt idx="3">
                  <c:v>30-45</c:v>
                </c:pt>
                <c:pt idx="4">
                  <c:v>17-29</c:v>
                </c:pt>
              </c:strCache>
            </c:strRef>
          </c:cat>
          <c:val>
            <c:numRef>
              <c:f>Sheet1!$C$2:$C$6</c:f>
              <c:numCache>
                <c:formatCode>General</c:formatCode>
                <c:ptCount val="5"/>
                <c:pt idx="0">
                  <c:v>36.4</c:v>
                </c:pt>
                <c:pt idx="1">
                  <c:v>45.5</c:v>
                </c:pt>
                <c:pt idx="2">
                  <c:v>43.9</c:v>
                </c:pt>
                <c:pt idx="3">
                  <c:v>48.8</c:v>
                </c:pt>
                <c:pt idx="4">
                  <c:v>48.4</c:v>
                </c:pt>
              </c:numCache>
            </c:numRef>
          </c:val>
          <c:extLst>
            <c:ext xmlns:c16="http://schemas.microsoft.com/office/drawing/2014/chart" uri="{C3380CC4-5D6E-409C-BE32-E72D297353CC}">
              <c16:uniqueId val="{00000001-EC6E-4291-990E-0A5AB8657430}"/>
            </c:ext>
          </c:extLst>
        </c:ser>
        <c:ser>
          <c:idx val="2"/>
          <c:order val="2"/>
          <c:tx>
            <c:strRef>
              <c:f>Sheet1!$D$1</c:f>
              <c:strCache>
                <c:ptCount val="1"/>
                <c:pt idx="0">
                  <c:v>ΔΓ/ΔΑ</c:v>
                </c:pt>
              </c:strCache>
            </c:strRef>
          </c:tx>
          <c:spPr>
            <a:solidFill>
              <a:srgbClr val="8A949E"/>
            </a:solidFill>
            <a:effectLst/>
          </c:spPr>
          <c:invertIfNegative val="0"/>
          <c:dLbls>
            <c:numFmt formatCode="0.0&quot;%&quot;" sourceLinked="0"/>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65+</c:v>
                </c:pt>
                <c:pt idx="1">
                  <c:v>56-64</c:v>
                </c:pt>
                <c:pt idx="2">
                  <c:v>46-55</c:v>
                </c:pt>
                <c:pt idx="3">
                  <c:v>30-45</c:v>
                </c:pt>
                <c:pt idx="4">
                  <c:v>17-29</c:v>
                </c:pt>
              </c:strCache>
            </c:strRef>
          </c:cat>
          <c:val>
            <c:numRef>
              <c:f>Sheet1!$D$2:$D$6</c:f>
              <c:numCache>
                <c:formatCode>General</c:formatCode>
                <c:ptCount val="5"/>
                <c:pt idx="0">
                  <c:v>6.1</c:v>
                </c:pt>
                <c:pt idx="1">
                  <c:v>1.9</c:v>
                </c:pt>
                <c:pt idx="2">
                  <c:v>7</c:v>
                </c:pt>
                <c:pt idx="3">
                  <c:v>7.4</c:v>
                </c:pt>
                <c:pt idx="4">
                  <c:v>9.4</c:v>
                </c:pt>
              </c:numCache>
            </c:numRef>
          </c:val>
          <c:extLst>
            <c:ext xmlns:c16="http://schemas.microsoft.com/office/drawing/2014/chart" uri="{C3380CC4-5D6E-409C-BE32-E72D297353CC}">
              <c16:uniqueId val="{00000002-EC6E-4291-990E-0A5AB8657430}"/>
            </c:ext>
          </c:extLst>
        </c:ser>
        <c:dLbls>
          <c:dLblPos val="ctr"/>
          <c:showLegendKey val="0"/>
          <c:showVal val="1"/>
          <c:showCatName val="0"/>
          <c:showSerName val="0"/>
          <c:showPercent val="0"/>
          <c:showBubbleSize val="0"/>
        </c:dLbls>
        <c:gapWidth val="36"/>
        <c:overlap val="100"/>
        <c:axId val="2094734554"/>
        <c:axId val="2094734552"/>
      </c:barChart>
      <c:catAx>
        <c:axId val="2094734554"/>
        <c:scaling>
          <c:orientation val="minMax"/>
        </c:scaling>
        <c:delete val="0"/>
        <c:axPos val="l"/>
        <c:numFmt formatCode="General" sourceLinked="1"/>
        <c:majorTickMark val="out"/>
        <c:minorTickMark val="none"/>
        <c:tickLblPos val="nextTo"/>
        <c:spPr>
          <a:ln w="12700" cap="flat">
            <a:noFill/>
            <a:prstDash val="solid"/>
            <a:round/>
          </a:ln>
        </c:spPr>
        <c:crossAx val="2094734552"/>
        <c:crosses val="autoZero"/>
        <c:auto val="1"/>
        <c:lblAlgn val="ctr"/>
        <c:lblOffset val="100"/>
        <c:noMultiLvlLbl val="1"/>
      </c:catAx>
      <c:valAx>
        <c:axId val="2094734552"/>
        <c:scaling>
          <c:orientation val="minMax"/>
          <c:max val="100"/>
          <c:min val="0"/>
        </c:scaling>
        <c:delete val="1"/>
        <c:axPos val="b"/>
        <c:numFmt formatCode="General" sourceLinked="0"/>
        <c:majorTickMark val="out"/>
        <c:minorTickMark val="none"/>
        <c:tickLblPos val="low"/>
        <c:crossAx val="2094734554"/>
        <c:crosses val="autoZero"/>
        <c:crossBetween val="between"/>
      </c:valAx>
      <c:spPr>
        <a:noFill/>
        <a:ln>
          <a:noFill/>
        </a:ln>
        <a:effectLst/>
      </c:spPr>
    </c:plotArea>
    <c:legend>
      <c:legendPos val="b"/>
      <c:overlay val="0"/>
      <c:txPr>
        <a:bodyPr/>
        <a:lstStyle/>
        <a:p>
          <a:pPr>
            <a:defRPr>
              <a:solidFill>
                <a:schemeClr val="accent1">
                  <a:lumMod val="50000"/>
                </a:schemeClr>
              </a:solidFill>
            </a:defRPr>
          </a:pPr>
          <a:endParaRPr lang="en-US"/>
        </a:p>
      </c:txPr>
    </c:legend>
    <c:plotVisOnly val="1"/>
    <c:dispBlanksAs val="span"/>
    <c:showDLblsOverMax val="1"/>
  </c:chart>
  <c:spPr>
    <a:noFill/>
    <a:ln>
      <a:noFill/>
    </a:ln>
    <a:effectLst/>
  </c:spPr>
  <c:txPr>
    <a:bodyPr/>
    <a:lstStyle/>
    <a:p>
      <a:pPr>
        <a:defRPr b="0">
          <a:solidFill>
            <a:schemeClr val="bg1"/>
          </a:solidFill>
        </a:defRPr>
      </a:pPr>
      <a:endParaRPr lang="el-GR"/>
    </a:p>
  </c:txPr>
  <c:externalData r:id="rId1">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1"/>
  <c:style val="2"/>
  <c:chart>
    <c:autoTitleDeleted val="1"/>
    <c:plotArea>
      <c:layout/>
      <c:doughnutChart>
        <c:varyColors val="1"/>
        <c:ser>
          <c:idx val="0"/>
          <c:order val="0"/>
          <c:tx>
            <c:strRef>
              <c:f>Sheet1!$B$1</c:f>
              <c:strCache>
                <c:ptCount val="1"/>
                <c:pt idx="0">
                  <c:v>%</c:v>
                </c:pt>
              </c:strCache>
            </c:strRef>
          </c:tx>
          <c:spPr>
            <a:solidFill>
              <a:schemeClr val="accent1"/>
            </a:solidFill>
            <a:ln w="9525" cap="flat">
              <a:solidFill>
                <a:srgbClr val="F9F9F9"/>
              </a:solidFill>
              <a:prstDash val="solid"/>
              <a:round/>
            </a:ln>
            <a:effectLst/>
          </c:spPr>
          <c:dPt>
            <c:idx val="0"/>
            <c:bubble3D val="0"/>
            <c:spPr>
              <a:solidFill>
                <a:srgbClr val="1E7D63"/>
              </a:solidFill>
              <a:effectLst/>
            </c:spPr>
            <c:extLst>
              <c:ext xmlns:c16="http://schemas.microsoft.com/office/drawing/2014/chart" uri="{C3380CC4-5D6E-409C-BE32-E72D297353CC}">
                <c16:uniqueId val="{00000001-A03B-427C-8CDD-FB2991F8360B}"/>
              </c:ext>
            </c:extLst>
          </c:dPt>
          <c:dPt>
            <c:idx val="1"/>
            <c:bubble3D val="0"/>
            <c:spPr>
              <a:solidFill>
                <a:srgbClr val="C25A50"/>
              </a:solidFill>
              <a:effectLst/>
            </c:spPr>
            <c:extLst>
              <c:ext xmlns:c16="http://schemas.microsoft.com/office/drawing/2014/chart" uri="{C3380CC4-5D6E-409C-BE32-E72D297353CC}">
                <c16:uniqueId val="{00000003-A03B-427C-8CDD-FB2991F8360B}"/>
              </c:ext>
            </c:extLst>
          </c:dPt>
          <c:dPt>
            <c:idx val="2"/>
            <c:bubble3D val="0"/>
            <c:spPr>
              <a:solidFill>
                <a:srgbClr val="8A949E"/>
              </a:solidFill>
              <a:effectLst/>
            </c:spPr>
            <c:extLst>
              <c:ext xmlns:c16="http://schemas.microsoft.com/office/drawing/2014/chart" uri="{C3380CC4-5D6E-409C-BE32-E72D297353CC}">
                <c16:uniqueId val="{00000005-A03B-427C-8CDD-FB2991F8360B}"/>
              </c:ext>
            </c:extLst>
          </c:dPt>
          <c:dLbls>
            <c:dLbl>
              <c:idx val="0"/>
              <c:numFmt formatCode="0.0&quot;%&quot;" sourceLinked="0"/>
              <c:spPr/>
              <c:txPr>
                <a:bodyPr/>
                <a:lstStyle/>
                <a:p>
                  <a:pPr>
                    <a:defRPr sz="1400" b="1" i="0" u="none" strike="noStrike">
                      <a:solidFill>
                        <a:srgbClr val="FFFFFF"/>
                      </a:solidFill>
                      <a:latin typeface="Calibri"/>
                    </a:defRPr>
                  </a:pPr>
                  <a:endParaRPr lang="el-GR"/>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A03B-427C-8CDD-FB2991F8360B}"/>
                </c:ext>
              </c:extLst>
            </c:dLbl>
            <c:dLbl>
              <c:idx val="1"/>
              <c:numFmt formatCode="0.0&quot;%&quot;" sourceLinked="0"/>
              <c:spPr/>
              <c:txPr>
                <a:bodyPr/>
                <a:lstStyle/>
                <a:p>
                  <a:pPr>
                    <a:defRPr sz="1400" b="1" i="0" u="none" strike="noStrike">
                      <a:solidFill>
                        <a:srgbClr val="FFFFFF"/>
                      </a:solidFill>
                      <a:latin typeface="Calibri"/>
                    </a:defRPr>
                  </a:pPr>
                  <a:endParaRPr lang="el-GR"/>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A03B-427C-8CDD-FB2991F8360B}"/>
                </c:ext>
              </c:extLst>
            </c:dLbl>
            <c:dLbl>
              <c:idx val="2"/>
              <c:numFmt formatCode="0.0&quot;%&quot;" sourceLinked="0"/>
              <c:spPr/>
              <c:txPr>
                <a:bodyPr/>
                <a:lstStyle/>
                <a:p>
                  <a:pPr>
                    <a:defRPr sz="1400" b="1" i="0" u="none" strike="noStrike">
                      <a:solidFill>
                        <a:srgbClr val="FFFFFF"/>
                      </a:solidFill>
                      <a:latin typeface="Calibri"/>
                    </a:defRPr>
                  </a:pPr>
                  <a:endParaRPr lang="el-GR"/>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A03B-427C-8CDD-FB2991F8360B}"/>
                </c:ext>
              </c:extLst>
            </c:dLbl>
            <c:numFmt formatCode="0.0&quot;%&quot;" sourceLinked="0"/>
            <c:spPr>
              <a:noFill/>
              <a:ln>
                <a:noFill/>
              </a:ln>
              <a:effectLst/>
            </c:spPr>
            <c:txPr>
              <a:bodyPr/>
              <a:lstStyle/>
              <a:p>
                <a:pPr>
                  <a:defRPr sz="1800" b="1" i="0" u="none" strike="noStrike">
                    <a:solidFill>
                      <a:srgbClr val="000000"/>
                    </a:solidFill>
                    <a:latin typeface="Arial"/>
                  </a:defRPr>
                </a:pPr>
                <a:endParaRPr lang="el-GR"/>
              </a:p>
            </c:txPr>
            <c:showLegendKey val="0"/>
            <c:showVal val="0"/>
            <c:showCatName val="1"/>
            <c:showSerName val="0"/>
            <c:showPercent val="1"/>
            <c:showBubbleSize val="0"/>
            <c:showLeaderLines val="0"/>
            <c:extLst>
              <c:ext xmlns:c15="http://schemas.microsoft.com/office/drawing/2012/chart" uri="{CE6537A1-D6FC-4f65-9D91-7224C49458BB}"/>
            </c:extLst>
          </c:dLbls>
          <c:cat>
            <c:strRef>
              <c:f>Sheet1!$A$2:$A$4</c:f>
              <c:strCache>
                <c:ptCount val="3"/>
                <c:pt idx="0">
                  <c:v>ΝΑΙ/ΜΑΛΛΟΝ ΝΑΙ</c:v>
                </c:pt>
                <c:pt idx="1">
                  <c:v>ΜΑΛΛΟΝ ΟΧΙ/ΟΧΙ</c:v>
                </c:pt>
                <c:pt idx="2">
                  <c:v>ΔΓ/ΔΑ</c:v>
                </c:pt>
              </c:strCache>
            </c:strRef>
          </c:cat>
          <c:val>
            <c:numRef>
              <c:f>Sheet1!$B$2:$B$4</c:f>
              <c:numCache>
                <c:formatCode>General</c:formatCode>
                <c:ptCount val="3"/>
                <c:pt idx="0">
                  <c:v>51.3</c:v>
                </c:pt>
                <c:pt idx="1">
                  <c:v>40.299999999999997</c:v>
                </c:pt>
                <c:pt idx="2">
                  <c:v>8.4</c:v>
                </c:pt>
              </c:numCache>
            </c:numRef>
          </c:val>
          <c:extLst>
            <c:ext xmlns:c16="http://schemas.microsoft.com/office/drawing/2014/chart" uri="{C3380CC4-5D6E-409C-BE32-E72D297353CC}">
              <c16:uniqueId val="{00000006-A03B-427C-8CDD-FB2991F8360B}"/>
            </c:ext>
          </c:extLst>
        </c:ser>
        <c:dLbls>
          <c:showLegendKey val="0"/>
          <c:showVal val="0"/>
          <c:showCatName val="0"/>
          <c:showSerName val="0"/>
          <c:showPercent val="0"/>
          <c:showBubbleSize val="0"/>
          <c:showLeaderLines val="0"/>
        </c:dLbls>
        <c:firstSliceAng val="0"/>
        <c:holeSize val="58"/>
      </c:doughnutChart>
      <c:spPr>
        <a:noFill/>
        <a:ln>
          <a:noFill/>
        </a:ln>
        <a:effectLst/>
      </c:spPr>
    </c:plotArea>
    <c:plotVisOnly val="1"/>
    <c:dispBlanksAs val="span"/>
    <c:showDLblsOverMax val="1"/>
  </c:chart>
  <c:spPr>
    <a:noFill/>
    <a:ln>
      <a:noFill/>
    </a:ln>
    <a:effectLst/>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1"/>
  <c:style val="2"/>
  <c:chart>
    <c:autoTitleDeleted val="1"/>
    <c:plotArea>
      <c:layout/>
      <c:barChart>
        <c:barDir val="bar"/>
        <c:grouping val="stacked"/>
        <c:varyColors val="0"/>
        <c:ser>
          <c:idx val="0"/>
          <c:order val="0"/>
          <c:tx>
            <c:strRef>
              <c:f>Sheet1!$B$1</c:f>
              <c:strCache>
                <c:ptCount val="1"/>
                <c:pt idx="0">
                  <c:v>Πολύ θετικά</c:v>
                </c:pt>
              </c:strCache>
            </c:strRef>
          </c:tx>
          <c:spPr>
            <a:solidFill>
              <a:srgbClr val="1E6F5C"/>
            </a:solidFill>
            <a:effectLst/>
          </c:spPr>
          <c:invertIfNegative val="0"/>
          <c:dLbls>
            <c:dLbl>
              <c:idx val="5"/>
              <c:layout>
                <c:manualLayout>
                  <c:x val="1.2860082304526749E-2"/>
                  <c:y val="2.7870680044593046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7F92-446F-A484-4A1A9A58E23A}"/>
                </c:ext>
              </c:extLst>
            </c:dLbl>
            <c:dLbl>
              <c:idx val="6"/>
              <c:layout>
                <c:manualLayout>
                  <c:x val="1.0288065843621399E-2"/>
                  <c:y val="2.0903010033444826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7F92-446F-A484-4A1A9A58E23A}"/>
                </c:ext>
              </c:extLst>
            </c:dLbl>
            <c:numFmt formatCode="0.0&quot;%&quot;" sourceLinked="0"/>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ΔΓ/ΔΑ</c:v>
                </c:pt>
                <c:pt idx="1">
                  <c:v>Δεν με αφορούν</c:v>
                </c:pt>
                <c:pt idx="2">
                  <c:v>Δεξιά</c:v>
                </c:pt>
                <c:pt idx="3">
                  <c:v>Κεντροδεξιά</c:v>
                </c:pt>
                <c:pt idx="4">
                  <c:v>Κέντρο</c:v>
                </c:pt>
                <c:pt idx="5">
                  <c:v>Κεντροαριστερά</c:v>
                </c:pt>
                <c:pt idx="6">
                  <c:v>Αριστερά</c:v>
                </c:pt>
              </c:strCache>
            </c:strRef>
          </c:cat>
          <c:val>
            <c:numRef>
              <c:f>Sheet1!$B$2:$B$8</c:f>
              <c:numCache>
                <c:formatCode>General</c:formatCode>
                <c:ptCount val="7"/>
                <c:pt idx="1">
                  <c:v>3.6</c:v>
                </c:pt>
                <c:pt idx="2">
                  <c:v>19.7</c:v>
                </c:pt>
                <c:pt idx="3">
                  <c:v>23.8</c:v>
                </c:pt>
                <c:pt idx="4">
                  <c:v>3.6</c:v>
                </c:pt>
                <c:pt idx="5">
                  <c:v>1.7</c:v>
                </c:pt>
                <c:pt idx="6">
                  <c:v>0.8</c:v>
                </c:pt>
              </c:numCache>
            </c:numRef>
          </c:val>
          <c:extLst>
            <c:ext xmlns:c16="http://schemas.microsoft.com/office/drawing/2014/chart" uri="{C3380CC4-5D6E-409C-BE32-E72D297353CC}">
              <c16:uniqueId val="{00000000-7F92-446F-A484-4A1A9A58E23A}"/>
            </c:ext>
          </c:extLst>
        </c:ser>
        <c:ser>
          <c:idx val="1"/>
          <c:order val="1"/>
          <c:tx>
            <c:strRef>
              <c:f>Sheet1!$C$1</c:f>
              <c:strCache>
                <c:ptCount val="1"/>
                <c:pt idx="0">
                  <c:v>Μάλλον θετικά</c:v>
                </c:pt>
              </c:strCache>
            </c:strRef>
          </c:tx>
          <c:spPr>
            <a:solidFill>
              <a:srgbClr val="4E9E86"/>
            </a:solidFill>
            <a:effectLst/>
          </c:spPr>
          <c:invertIfNegative val="0"/>
          <c:dLbls>
            <c:dLbl>
              <c:idx val="5"/>
              <c:layout>
                <c:manualLayout>
                  <c:x val="3.8580246913580245E-3"/>
                  <c:y val="-2.5548123374210353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7F92-446F-A484-4A1A9A58E23A}"/>
                </c:ext>
              </c:extLst>
            </c:dLbl>
            <c:dLbl>
              <c:idx val="6"/>
              <c:layout>
                <c:manualLayout>
                  <c:x val="0"/>
                  <c:y val="-3.716090672612412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7F92-446F-A484-4A1A9A58E23A}"/>
                </c:ext>
              </c:extLst>
            </c:dLbl>
            <c:numFmt formatCode="0.0&quot;%&quot;" sourceLinked="0"/>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ΔΓ/ΔΑ</c:v>
                </c:pt>
                <c:pt idx="1">
                  <c:v>Δεν με αφορούν</c:v>
                </c:pt>
                <c:pt idx="2">
                  <c:v>Δεξιά</c:v>
                </c:pt>
                <c:pt idx="3">
                  <c:v>Κεντροδεξιά</c:v>
                </c:pt>
                <c:pt idx="4">
                  <c:v>Κέντρο</c:v>
                </c:pt>
                <c:pt idx="5">
                  <c:v>Κεντροαριστερά</c:v>
                </c:pt>
                <c:pt idx="6">
                  <c:v>Αριστερά</c:v>
                </c:pt>
              </c:strCache>
            </c:strRef>
          </c:cat>
          <c:val>
            <c:numRef>
              <c:f>Sheet1!$C$2:$C$8</c:f>
              <c:numCache>
                <c:formatCode>General</c:formatCode>
                <c:ptCount val="7"/>
                <c:pt idx="1">
                  <c:v>5.4</c:v>
                </c:pt>
                <c:pt idx="2">
                  <c:v>26.5</c:v>
                </c:pt>
                <c:pt idx="3">
                  <c:v>36.299999999999997</c:v>
                </c:pt>
                <c:pt idx="4">
                  <c:v>14.1</c:v>
                </c:pt>
                <c:pt idx="5">
                  <c:v>3.4</c:v>
                </c:pt>
                <c:pt idx="6">
                  <c:v>1.6</c:v>
                </c:pt>
              </c:numCache>
            </c:numRef>
          </c:val>
          <c:extLst>
            <c:ext xmlns:c16="http://schemas.microsoft.com/office/drawing/2014/chart" uri="{C3380CC4-5D6E-409C-BE32-E72D297353CC}">
              <c16:uniqueId val="{00000001-7F92-446F-A484-4A1A9A58E23A}"/>
            </c:ext>
          </c:extLst>
        </c:ser>
        <c:ser>
          <c:idx val="2"/>
          <c:order val="2"/>
          <c:tx>
            <c:strRef>
              <c:f>Sheet1!$D$1</c:f>
              <c:strCache>
                <c:ptCount val="1"/>
                <c:pt idx="0">
                  <c:v>Ούτε θετικά ούτε αρνητικά</c:v>
                </c:pt>
              </c:strCache>
            </c:strRef>
          </c:tx>
          <c:spPr>
            <a:solidFill>
              <a:srgbClr val="7E8A97"/>
            </a:solidFill>
            <a:effectLst/>
          </c:spPr>
          <c:invertIfNegative val="0"/>
          <c:dLbls>
            <c:numFmt formatCode="0.0&quot;%&quot;" sourceLinked="0"/>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ΔΓ/ΔΑ</c:v>
                </c:pt>
                <c:pt idx="1">
                  <c:v>Δεν με αφορούν</c:v>
                </c:pt>
                <c:pt idx="2">
                  <c:v>Δεξιά</c:v>
                </c:pt>
                <c:pt idx="3">
                  <c:v>Κεντροδεξιά</c:v>
                </c:pt>
                <c:pt idx="4">
                  <c:v>Κέντρο</c:v>
                </c:pt>
                <c:pt idx="5">
                  <c:v>Κεντροαριστερά</c:v>
                </c:pt>
                <c:pt idx="6">
                  <c:v>Αριστερά</c:v>
                </c:pt>
              </c:strCache>
            </c:strRef>
          </c:cat>
          <c:val>
            <c:numRef>
              <c:f>Sheet1!$D$2:$D$8</c:f>
              <c:numCache>
                <c:formatCode>General</c:formatCode>
                <c:ptCount val="7"/>
                <c:pt idx="0">
                  <c:v>18.8</c:v>
                </c:pt>
                <c:pt idx="1">
                  <c:v>21</c:v>
                </c:pt>
                <c:pt idx="2">
                  <c:v>17.399999999999999</c:v>
                </c:pt>
                <c:pt idx="3">
                  <c:v>17.100000000000001</c:v>
                </c:pt>
                <c:pt idx="4">
                  <c:v>24</c:v>
                </c:pt>
                <c:pt idx="5">
                  <c:v>9.5</c:v>
                </c:pt>
                <c:pt idx="6">
                  <c:v>9.6999999999999993</c:v>
                </c:pt>
              </c:numCache>
            </c:numRef>
          </c:val>
          <c:extLst>
            <c:ext xmlns:c16="http://schemas.microsoft.com/office/drawing/2014/chart" uri="{C3380CC4-5D6E-409C-BE32-E72D297353CC}">
              <c16:uniqueId val="{00000002-7F92-446F-A484-4A1A9A58E23A}"/>
            </c:ext>
          </c:extLst>
        </c:ser>
        <c:ser>
          <c:idx val="3"/>
          <c:order val="3"/>
          <c:tx>
            <c:strRef>
              <c:f>Sheet1!$E$1</c:f>
              <c:strCache>
                <c:ptCount val="1"/>
                <c:pt idx="0">
                  <c:v>Μάλλον αρνητικά</c:v>
                </c:pt>
              </c:strCache>
            </c:strRef>
          </c:tx>
          <c:spPr>
            <a:solidFill>
              <a:srgbClr val="CC6A5C"/>
            </a:solidFill>
            <a:effectLst/>
          </c:spPr>
          <c:invertIfNegative val="0"/>
          <c:dLbls>
            <c:numFmt formatCode="0.0&quot;%&quot;" sourceLinked="0"/>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ΔΓ/ΔΑ</c:v>
                </c:pt>
                <c:pt idx="1">
                  <c:v>Δεν με αφορούν</c:v>
                </c:pt>
                <c:pt idx="2">
                  <c:v>Δεξιά</c:v>
                </c:pt>
                <c:pt idx="3">
                  <c:v>Κεντροδεξιά</c:v>
                </c:pt>
                <c:pt idx="4">
                  <c:v>Κέντρο</c:v>
                </c:pt>
                <c:pt idx="5">
                  <c:v>Κεντροαριστερά</c:v>
                </c:pt>
                <c:pt idx="6">
                  <c:v>Αριστερά</c:v>
                </c:pt>
              </c:strCache>
            </c:strRef>
          </c:cat>
          <c:val>
            <c:numRef>
              <c:f>Sheet1!$E$2:$E$8</c:f>
              <c:numCache>
                <c:formatCode>General</c:formatCode>
                <c:ptCount val="7"/>
                <c:pt idx="0">
                  <c:v>31.3</c:v>
                </c:pt>
                <c:pt idx="1">
                  <c:v>23.4</c:v>
                </c:pt>
                <c:pt idx="2">
                  <c:v>18.2</c:v>
                </c:pt>
                <c:pt idx="3">
                  <c:v>13.5</c:v>
                </c:pt>
                <c:pt idx="4">
                  <c:v>25.5</c:v>
                </c:pt>
                <c:pt idx="5">
                  <c:v>25.1</c:v>
                </c:pt>
                <c:pt idx="6">
                  <c:v>15.3</c:v>
                </c:pt>
              </c:numCache>
            </c:numRef>
          </c:val>
          <c:extLst>
            <c:ext xmlns:c16="http://schemas.microsoft.com/office/drawing/2014/chart" uri="{C3380CC4-5D6E-409C-BE32-E72D297353CC}">
              <c16:uniqueId val="{00000003-7F92-446F-A484-4A1A9A58E23A}"/>
            </c:ext>
          </c:extLst>
        </c:ser>
        <c:ser>
          <c:idx val="4"/>
          <c:order val="4"/>
          <c:tx>
            <c:strRef>
              <c:f>Sheet1!$F$1</c:f>
              <c:strCache>
                <c:ptCount val="1"/>
                <c:pt idx="0">
                  <c:v>Πολύ αρνητικά</c:v>
                </c:pt>
              </c:strCache>
            </c:strRef>
          </c:tx>
          <c:spPr>
            <a:solidFill>
              <a:srgbClr val="9E2A2B"/>
            </a:solidFill>
            <a:effectLst/>
          </c:spPr>
          <c:invertIfNegative val="0"/>
          <c:dLbls>
            <c:numFmt formatCode="0.0&quot;%&quot;" sourceLinked="0"/>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ΔΓ/ΔΑ</c:v>
                </c:pt>
                <c:pt idx="1">
                  <c:v>Δεν με αφορούν</c:v>
                </c:pt>
                <c:pt idx="2">
                  <c:v>Δεξιά</c:v>
                </c:pt>
                <c:pt idx="3">
                  <c:v>Κεντροδεξιά</c:v>
                </c:pt>
                <c:pt idx="4">
                  <c:v>Κέντρο</c:v>
                </c:pt>
                <c:pt idx="5">
                  <c:v>Κεντροαριστερά</c:v>
                </c:pt>
                <c:pt idx="6">
                  <c:v>Αριστερά</c:v>
                </c:pt>
              </c:strCache>
            </c:strRef>
          </c:cat>
          <c:val>
            <c:numRef>
              <c:f>Sheet1!$F$2:$F$8</c:f>
              <c:numCache>
                <c:formatCode>General</c:formatCode>
                <c:ptCount val="7"/>
                <c:pt idx="0">
                  <c:v>31.3</c:v>
                </c:pt>
                <c:pt idx="1">
                  <c:v>43.7</c:v>
                </c:pt>
                <c:pt idx="2">
                  <c:v>18.2</c:v>
                </c:pt>
                <c:pt idx="3">
                  <c:v>9.3000000000000007</c:v>
                </c:pt>
                <c:pt idx="4">
                  <c:v>32.799999999999997</c:v>
                </c:pt>
                <c:pt idx="5">
                  <c:v>60.3</c:v>
                </c:pt>
                <c:pt idx="6">
                  <c:v>72.599999999999994</c:v>
                </c:pt>
              </c:numCache>
            </c:numRef>
          </c:val>
          <c:extLst>
            <c:ext xmlns:c16="http://schemas.microsoft.com/office/drawing/2014/chart" uri="{C3380CC4-5D6E-409C-BE32-E72D297353CC}">
              <c16:uniqueId val="{00000004-7F92-446F-A484-4A1A9A58E23A}"/>
            </c:ext>
          </c:extLst>
        </c:ser>
        <c:dLbls>
          <c:dLblPos val="ctr"/>
          <c:showLegendKey val="0"/>
          <c:showVal val="1"/>
          <c:showCatName val="0"/>
          <c:showSerName val="0"/>
          <c:showPercent val="0"/>
          <c:showBubbleSize val="0"/>
        </c:dLbls>
        <c:gapWidth val="36"/>
        <c:overlap val="100"/>
        <c:axId val="2094734554"/>
        <c:axId val="2094734552"/>
      </c:barChart>
      <c:catAx>
        <c:axId val="2094734554"/>
        <c:scaling>
          <c:orientation val="minMax"/>
        </c:scaling>
        <c:delete val="0"/>
        <c:axPos val="l"/>
        <c:numFmt formatCode="General" sourceLinked="1"/>
        <c:majorTickMark val="out"/>
        <c:minorTickMark val="none"/>
        <c:tickLblPos val="nextTo"/>
        <c:spPr>
          <a:ln w="12700" cap="flat">
            <a:noFill/>
            <a:prstDash val="solid"/>
            <a:round/>
          </a:ln>
        </c:spPr>
        <c:crossAx val="2094734552"/>
        <c:crosses val="autoZero"/>
        <c:auto val="1"/>
        <c:lblAlgn val="ctr"/>
        <c:lblOffset val="100"/>
        <c:noMultiLvlLbl val="1"/>
      </c:catAx>
      <c:valAx>
        <c:axId val="2094734552"/>
        <c:scaling>
          <c:orientation val="minMax"/>
          <c:max val="100"/>
          <c:min val="0"/>
        </c:scaling>
        <c:delete val="1"/>
        <c:axPos val="b"/>
        <c:numFmt formatCode="General" sourceLinked="0"/>
        <c:majorTickMark val="out"/>
        <c:minorTickMark val="none"/>
        <c:tickLblPos val="low"/>
        <c:crossAx val="2094734554"/>
        <c:crosses val="autoZero"/>
        <c:crossBetween val="between"/>
      </c:valAx>
      <c:spPr>
        <a:noFill/>
        <a:ln>
          <a:noFill/>
        </a:ln>
        <a:effectLst/>
      </c:spPr>
    </c:plotArea>
    <c:legend>
      <c:legendPos val="b"/>
      <c:overlay val="0"/>
      <c:txPr>
        <a:bodyPr/>
        <a:lstStyle/>
        <a:p>
          <a:pPr>
            <a:defRPr>
              <a:solidFill>
                <a:schemeClr val="accent1">
                  <a:lumMod val="50000"/>
                </a:schemeClr>
              </a:solidFill>
            </a:defRPr>
          </a:pPr>
          <a:endParaRPr lang="en-US"/>
        </a:p>
      </c:txPr>
    </c:legend>
    <c:plotVisOnly val="1"/>
    <c:dispBlanksAs val="span"/>
    <c:showDLblsOverMax val="1"/>
  </c:chart>
  <c:spPr>
    <a:noFill/>
    <a:ln>
      <a:noFill/>
    </a:ln>
    <a:effectLst/>
  </c:spPr>
  <c:txPr>
    <a:bodyPr/>
    <a:lstStyle/>
    <a:p>
      <a:pPr>
        <a:defRPr sz="1100" b="0">
          <a:solidFill>
            <a:schemeClr val="bg1"/>
          </a:solidFill>
        </a:defRPr>
      </a:pPr>
      <a:endParaRPr lang="el-GR"/>
    </a:p>
  </c:txPr>
  <c:externalData r:id="rId1">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1"/>
  <c:style val="2"/>
  <c:chart>
    <c:autoTitleDeleted val="1"/>
    <c:plotArea>
      <c:layout/>
      <c:doughnutChart>
        <c:varyColors val="1"/>
        <c:ser>
          <c:idx val="0"/>
          <c:order val="0"/>
          <c:tx>
            <c:strRef>
              <c:f>Sheet1!$B$1</c:f>
              <c:strCache>
                <c:ptCount val="1"/>
                <c:pt idx="0">
                  <c:v>%</c:v>
                </c:pt>
              </c:strCache>
            </c:strRef>
          </c:tx>
          <c:spPr>
            <a:solidFill>
              <a:schemeClr val="accent1"/>
            </a:solidFill>
            <a:ln w="9525" cap="flat">
              <a:solidFill>
                <a:srgbClr val="F9F9F9"/>
              </a:solidFill>
              <a:prstDash val="solid"/>
              <a:round/>
            </a:ln>
            <a:effectLst/>
          </c:spPr>
          <c:dPt>
            <c:idx val="0"/>
            <c:bubble3D val="0"/>
            <c:spPr>
              <a:solidFill>
                <a:srgbClr val="1E7D63"/>
              </a:solidFill>
              <a:effectLst/>
            </c:spPr>
            <c:extLst>
              <c:ext xmlns:c16="http://schemas.microsoft.com/office/drawing/2014/chart" uri="{C3380CC4-5D6E-409C-BE32-E72D297353CC}">
                <c16:uniqueId val="{00000001-5910-46BE-913F-A3003072797B}"/>
              </c:ext>
            </c:extLst>
          </c:dPt>
          <c:dPt>
            <c:idx val="1"/>
            <c:bubble3D val="0"/>
            <c:spPr>
              <a:solidFill>
                <a:srgbClr val="C25A50"/>
              </a:solidFill>
              <a:effectLst/>
            </c:spPr>
            <c:extLst>
              <c:ext xmlns:c16="http://schemas.microsoft.com/office/drawing/2014/chart" uri="{C3380CC4-5D6E-409C-BE32-E72D297353CC}">
                <c16:uniqueId val="{00000003-5910-46BE-913F-A3003072797B}"/>
              </c:ext>
            </c:extLst>
          </c:dPt>
          <c:dPt>
            <c:idx val="2"/>
            <c:bubble3D val="0"/>
            <c:spPr>
              <a:solidFill>
                <a:srgbClr val="8A949E"/>
              </a:solidFill>
              <a:effectLst/>
            </c:spPr>
            <c:extLst>
              <c:ext xmlns:c16="http://schemas.microsoft.com/office/drawing/2014/chart" uri="{C3380CC4-5D6E-409C-BE32-E72D297353CC}">
                <c16:uniqueId val="{00000005-5910-46BE-913F-A3003072797B}"/>
              </c:ext>
            </c:extLst>
          </c:dPt>
          <c:dLbls>
            <c:dLbl>
              <c:idx val="0"/>
              <c:numFmt formatCode="0.0&quot;%&quot;" sourceLinked="0"/>
              <c:spPr/>
              <c:txPr>
                <a:bodyPr/>
                <a:lstStyle/>
                <a:p>
                  <a:pPr>
                    <a:defRPr sz="1400" b="1" i="0" u="none" strike="noStrike">
                      <a:solidFill>
                        <a:srgbClr val="FFFFFF"/>
                      </a:solidFill>
                      <a:latin typeface="Calibri"/>
                    </a:defRPr>
                  </a:pPr>
                  <a:endParaRPr lang="el-GR"/>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5910-46BE-913F-A3003072797B}"/>
                </c:ext>
              </c:extLst>
            </c:dLbl>
            <c:dLbl>
              <c:idx val="1"/>
              <c:numFmt formatCode="0.0&quot;%&quot;" sourceLinked="0"/>
              <c:spPr/>
              <c:txPr>
                <a:bodyPr/>
                <a:lstStyle/>
                <a:p>
                  <a:pPr>
                    <a:defRPr sz="1400" b="1" i="0" u="none" strike="noStrike">
                      <a:solidFill>
                        <a:srgbClr val="FFFFFF"/>
                      </a:solidFill>
                      <a:latin typeface="Calibri"/>
                    </a:defRPr>
                  </a:pPr>
                  <a:endParaRPr lang="el-GR"/>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5910-46BE-913F-A3003072797B}"/>
                </c:ext>
              </c:extLst>
            </c:dLbl>
            <c:dLbl>
              <c:idx val="2"/>
              <c:numFmt formatCode="0.0&quot;%&quot;" sourceLinked="0"/>
              <c:spPr/>
              <c:txPr>
                <a:bodyPr/>
                <a:lstStyle/>
                <a:p>
                  <a:pPr>
                    <a:defRPr sz="1400" b="1" i="0" u="none" strike="noStrike">
                      <a:solidFill>
                        <a:srgbClr val="FFFFFF"/>
                      </a:solidFill>
                      <a:latin typeface="Calibri"/>
                    </a:defRPr>
                  </a:pPr>
                  <a:endParaRPr lang="el-GR"/>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5910-46BE-913F-A3003072797B}"/>
                </c:ext>
              </c:extLst>
            </c:dLbl>
            <c:numFmt formatCode="0.0&quot;%&quot;" sourceLinked="0"/>
            <c:spPr>
              <a:noFill/>
              <a:ln>
                <a:noFill/>
              </a:ln>
              <a:effectLst/>
            </c:spPr>
            <c:txPr>
              <a:bodyPr/>
              <a:lstStyle/>
              <a:p>
                <a:pPr>
                  <a:defRPr sz="1800" b="1" i="0" u="none" strike="noStrike">
                    <a:solidFill>
                      <a:srgbClr val="000000"/>
                    </a:solidFill>
                    <a:latin typeface="Arial"/>
                  </a:defRPr>
                </a:pPr>
                <a:endParaRPr lang="el-GR"/>
              </a:p>
            </c:txPr>
            <c:showLegendKey val="0"/>
            <c:showVal val="0"/>
            <c:showCatName val="1"/>
            <c:showSerName val="0"/>
            <c:showPercent val="1"/>
            <c:showBubbleSize val="0"/>
            <c:showLeaderLines val="0"/>
            <c:extLst>
              <c:ext xmlns:c15="http://schemas.microsoft.com/office/drawing/2012/chart" uri="{CE6537A1-D6FC-4f65-9D91-7224C49458BB}"/>
            </c:extLst>
          </c:dLbls>
          <c:cat>
            <c:strRef>
              <c:f>Sheet1!$A$2:$A$4</c:f>
              <c:strCache>
                <c:ptCount val="3"/>
                <c:pt idx="0">
                  <c:v>ΝΑΙ/ΜΑΛΛΟΝ ΝΑΙ</c:v>
                </c:pt>
                <c:pt idx="1">
                  <c:v>ΜΑΛΛΟΝ ΟΧΙ/ΟΧΙ</c:v>
                </c:pt>
                <c:pt idx="2">
                  <c:v>ΔΓ/ΔΑ</c:v>
                </c:pt>
              </c:strCache>
            </c:strRef>
          </c:cat>
          <c:val>
            <c:numRef>
              <c:f>Sheet1!$B$2:$B$4</c:f>
              <c:numCache>
                <c:formatCode>General</c:formatCode>
                <c:ptCount val="3"/>
                <c:pt idx="0">
                  <c:v>49</c:v>
                </c:pt>
                <c:pt idx="1">
                  <c:v>47.7</c:v>
                </c:pt>
                <c:pt idx="2">
                  <c:v>3.3</c:v>
                </c:pt>
              </c:numCache>
            </c:numRef>
          </c:val>
          <c:extLst>
            <c:ext xmlns:c16="http://schemas.microsoft.com/office/drawing/2014/chart" uri="{C3380CC4-5D6E-409C-BE32-E72D297353CC}">
              <c16:uniqueId val="{00000006-5910-46BE-913F-A3003072797B}"/>
            </c:ext>
          </c:extLst>
        </c:ser>
        <c:dLbls>
          <c:showLegendKey val="0"/>
          <c:showVal val="0"/>
          <c:showCatName val="0"/>
          <c:showSerName val="0"/>
          <c:showPercent val="0"/>
          <c:showBubbleSize val="0"/>
          <c:showLeaderLines val="0"/>
        </c:dLbls>
        <c:firstSliceAng val="0"/>
        <c:holeSize val="58"/>
      </c:doughnutChart>
      <c:spPr>
        <a:noFill/>
        <a:ln>
          <a:noFill/>
        </a:ln>
        <a:effectLst/>
      </c:spPr>
    </c:plotArea>
    <c:plotVisOnly val="1"/>
    <c:dispBlanksAs val="span"/>
    <c:showDLblsOverMax val="1"/>
  </c:chart>
  <c:spPr>
    <a:noFill/>
    <a:ln>
      <a:noFill/>
    </a:ln>
    <a:effectLst/>
  </c:spPr>
  <c:externalData r:id="rId1">
    <c:autoUpdate val="0"/>
  </c:externalData>
</c:chartSpace>
</file>

<file path=ppt/charts/chart3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1"/>
  <c:style val="2"/>
  <c:chart>
    <c:autoTitleDeleted val="1"/>
    <c:plotArea>
      <c:layout/>
      <c:barChart>
        <c:barDir val="bar"/>
        <c:grouping val="stacked"/>
        <c:varyColors val="0"/>
        <c:ser>
          <c:idx val="0"/>
          <c:order val="0"/>
          <c:tx>
            <c:strRef>
              <c:f>Sheet1!$B$1</c:f>
              <c:strCache>
                <c:ptCount val="1"/>
                <c:pt idx="0">
                  <c:v>ΝΑΙ/ΜΑΛΛΟΝ ΝΑΙ</c:v>
                </c:pt>
              </c:strCache>
            </c:strRef>
          </c:tx>
          <c:spPr>
            <a:solidFill>
              <a:srgbClr val="1E7D63"/>
            </a:solidFill>
            <a:effectLst/>
          </c:spPr>
          <c:invertIfNegative val="0"/>
          <c:dLbls>
            <c:numFmt formatCode="0.0&quot;%&quot;" sourceLinked="0"/>
            <c:spPr>
              <a:noFill/>
              <a:ln>
                <a:noFill/>
              </a:ln>
              <a:effectLst/>
            </c:spPr>
            <c:txPr>
              <a:bodyPr/>
              <a:lstStyle/>
              <a:p>
                <a:pPr>
                  <a:defRPr sz="900" b="1" i="0" u="none" strike="noStrike">
                    <a:solidFill>
                      <a:srgbClr val="FFFFFF"/>
                    </a:solidFill>
                    <a:latin typeface="Calibri"/>
                  </a:defRPr>
                </a:pPr>
                <a:endParaRPr lang="el-G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ΔΓ/ΔΑ</c:v>
                </c:pt>
                <c:pt idx="1">
                  <c:v>Δεν με αφορούν</c:v>
                </c:pt>
                <c:pt idx="2">
                  <c:v>Δεξιά</c:v>
                </c:pt>
                <c:pt idx="3">
                  <c:v>Κεντροδεξιά</c:v>
                </c:pt>
                <c:pt idx="4">
                  <c:v>Κέντρο</c:v>
                </c:pt>
                <c:pt idx="5">
                  <c:v>Κεντροαριστερά</c:v>
                </c:pt>
                <c:pt idx="6">
                  <c:v>Αριστερά</c:v>
                </c:pt>
              </c:strCache>
            </c:strRef>
          </c:cat>
          <c:val>
            <c:numRef>
              <c:f>Sheet1!$B$2:$B$8</c:f>
              <c:numCache>
                <c:formatCode>General</c:formatCode>
                <c:ptCount val="7"/>
                <c:pt idx="0">
                  <c:v>56.3</c:v>
                </c:pt>
                <c:pt idx="1">
                  <c:v>32.700000000000003</c:v>
                </c:pt>
                <c:pt idx="2">
                  <c:v>41.7</c:v>
                </c:pt>
                <c:pt idx="3">
                  <c:v>49.5</c:v>
                </c:pt>
                <c:pt idx="4">
                  <c:v>54.4</c:v>
                </c:pt>
                <c:pt idx="5">
                  <c:v>68.2</c:v>
                </c:pt>
                <c:pt idx="6">
                  <c:v>60.2</c:v>
                </c:pt>
              </c:numCache>
            </c:numRef>
          </c:val>
          <c:extLst>
            <c:ext xmlns:c16="http://schemas.microsoft.com/office/drawing/2014/chart" uri="{C3380CC4-5D6E-409C-BE32-E72D297353CC}">
              <c16:uniqueId val="{00000000-5448-46DE-B644-3A00F037D551}"/>
            </c:ext>
          </c:extLst>
        </c:ser>
        <c:ser>
          <c:idx val="1"/>
          <c:order val="1"/>
          <c:tx>
            <c:strRef>
              <c:f>Sheet1!$C$1</c:f>
              <c:strCache>
                <c:ptCount val="1"/>
                <c:pt idx="0">
                  <c:v>ΜΑΛΛΟΝ ΟΧΙ/ΟΧΙ</c:v>
                </c:pt>
              </c:strCache>
            </c:strRef>
          </c:tx>
          <c:spPr>
            <a:solidFill>
              <a:srgbClr val="C25A50"/>
            </a:solidFill>
            <a:effectLst/>
          </c:spPr>
          <c:invertIfNegative val="0"/>
          <c:dLbls>
            <c:numFmt formatCode="0.0&quot;%&quot;" sourceLinked="0"/>
            <c:spPr>
              <a:noFill/>
              <a:ln>
                <a:noFill/>
              </a:ln>
              <a:effectLst/>
            </c:spPr>
            <c:txPr>
              <a:bodyPr/>
              <a:lstStyle/>
              <a:p>
                <a:pPr>
                  <a:defRPr sz="900" b="1" i="0" u="none" strike="noStrike">
                    <a:solidFill>
                      <a:srgbClr val="FFFFFF"/>
                    </a:solidFill>
                    <a:latin typeface="Calibri"/>
                  </a:defRPr>
                </a:pPr>
                <a:endParaRPr lang="el-G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ΔΓ/ΔΑ</c:v>
                </c:pt>
                <c:pt idx="1">
                  <c:v>Δεν με αφορούν</c:v>
                </c:pt>
                <c:pt idx="2">
                  <c:v>Δεξιά</c:v>
                </c:pt>
                <c:pt idx="3">
                  <c:v>Κεντροδεξιά</c:v>
                </c:pt>
                <c:pt idx="4">
                  <c:v>Κέντρο</c:v>
                </c:pt>
                <c:pt idx="5">
                  <c:v>Κεντροαριστερά</c:v>
                </c:pt>
                <c:pt idx="6">
                  <c:v>Αριστερά</c:v>
                </c:pt>
              </c:strCache>
            </c:strRef>
          </c:cat>
          <c:val>
            <c:numRef>
              <c:f>Sheet1!$C$2:$C$8</c:f>
              <c:numCache>
                <c:formatCode>General</c:formatCode>
                <c:ptCount val="7"/>
                <c:pt idx="0">
                  <c:v>12.5</c:v>
                </c:pt>
                <c:pt idx="1">
                  <c:v>44.6</c:v>
                </c:pt>
                <c:pt idx="2">
                  <c:v>54.5</c:v>
                </c:pt>
                <c:pt idx="3">
                  <c:v>47.4</c:v>
                </c:pt>
                <c:pt idx="4">
                  <c:v>40.9</c:v>
                </c:pt>
                <c:pt idx="5">
                  <c:v>29.1</c:v>
                </c:pt>
                <c:pt idx="6">
                  <c:v>26.8</c:v>
                </c:pt>
              </c:numCache>
            </c:numRef>
          </c:val>
          <c:extLst>
            <c:ext xmlns:c16="http://schemas.microsoft.com/office/drawing/2014/chart" uri="{C3380CC4-5D6E-409C-BE32-E72D297353CC}">
              <c16:uniqueId val="{00000001-5448-46DE-B644-3A00F037D551}"/>
            </c:ext>
          </c:extLst>
        </c:ser>
        <c:ser>
          <c:idx val="2"/>
          <c:order val="2"/>
          <c:tx>
            <c:strRef>
              <c:f>Sheet1!$D$1</c:f>
              <c:strCache>
                <c:ptCount val="1"/>
                <c:pt idx="0">
                  <c:v>ΔΓ/ΔΑ</c:v>
                </c:pt>
              </c:strCache>
            </c:strRef>
          </c:tx>
          <c:spPr>
            <a:solidFill>
              <a:srgbClr val="8A949E"/>
            </a:solidFill>
            <a:effectLst/>
          </c:spPr>
          <c:invertIfNegative val="0"/>
          <c:dLbls>
            <c:numFmt formatCode="0.0&quot;%&quot;" sourceLinked="0"/>
            <c:spPr>
              <a:noFill/>
              <a:ln>
                <a:noFill/>
              </a:ln>
              <a:effectLst/>
            </c:spPr>
            <c:txPr>
              <a:bodyPr/>
              <a:lstStyle/>
              <a:p>
                <a:pPr>
                  <a:defRPr sz="900" b="1" i="0" u="none" strike="noStrike">
                    <a:solidFill>
                      <a:srgbClr val="FFFFFF"/>
                    </a:solidFill>
                    <a:latin typeface="Calibri"/>
                  </a:defRPr>
                </a:pPr>
                <a:endParaRPr lang="el-G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ΔΓ/ΔΑ</c:v>
                </c:pt>
                <c:pt idx="1">
                  <c:v>Δεν με αφορούν</c:v>
                </c:pt>
                <c:pt idx="2">
                  <c:v>Δεξιά</c:v>
                </c:pt>
                <c:pt idx="3">
                  <c:v>Κεντροδεξιά</c:v>
                </c:pt>
                <c:pt idx="4">
                  <c:v>Κέντρο</c:v>
                </c:pt>
                <c:pt idx="5">
                  <c:v>Κεντροαριστερά</c:v>
                </c:pt>
                <c:pt idx="6">
                  <c:v>Αριστερά</c:v>
                </c:pt>
              </c:strCache>
            </c:strRef>
          </c:cat>
          <c:val>
            <c:numRef>
              <c:f>Sheet1!$D$2:$D$8</c:f>
              <c:numCache>
                <c:formatCode>General</c:formatCode>
                <c:ptCount val="7"/>
                <c:pt idx="0">
                  <c:v>31.3</c:v>
                </c:pt>
                <c:pt idx="1">
                  <c:v>22.6</c:v>
                </c:pt>
                <c:pt idx="2">
                  <c:v>3.8</c:v>
                </c:pt>
                <c:pt idx="3">
                  <c:v>3.1</c:v>
                </c:pt>
                <c:pt idx="4">
                  <c:v>4.7</c:v>
                </c:pt>
                <c:pt idx="5">
                  <c:v>2.8</c:v>
                </c:pt>
                <c:pt idx="6">
                  <c:v>13</c:v>
                </c:pt>
              </c:numCache>
            </c:numRef>
          </c:val>
          <c:extLst>
            <c:ext xmlns:c16="http://schemas.microsoft.com/office/drawing/2014/chart" uri="{C3380CC4-5D6E-409C-BE32-E72D297353CC}">
              <c16:uniqueId val="{00000002-5448-46DE-B644-3A00F037D551}"/>
            </c:ext>
          </c:extLst>
        </c:ser>
        <c:dLbls>
          <c:dLblPos val="ctr"/>
          <c:showLegendKey val="0"/>
          <c:showVal val="1"/>
          <c:showCatName val="0"/>
          <c:showSerName val="0"/>
          <c:showPercent val="0"/>
          <c:showBubbleSize val="0"/>
        </c:dLbls>
        <c:gapWidth val="36"/>
        <c:overlap val="100"/>
        <c:axId val="2094734554"/>
        <c:axId val="2094734552"/>
      </c:barChart>
      <c:catAx>
        <c:axId val="2094734554"/>
        <c:scaling>
          <c:orientation val="minMax"/>
        </c:scaling>
        <c:delete val="0"/>
        <c:axPos val="l"/>
        <c:numFmt formatCode="General" sourceLinked="1"/>
        <c:majorTickMark val="out"/>
        <c:minorTickMark val="none"/>
        <c:tickLblPos val="nextTo"/>
        <c:spPr>
          <a:ln w="12700" cap="flat">
            <a:noFill/>
            <a:prstDash val="solid"/>
            <a:round/>
          </a:ln>
        </c:spPr>
        <c:txPr>
          <a:bodyPr/>
          <a:lstStyle/>
          <a:p>
            <a:pPr>
              <a:defRPr sz="1200" b="1" i="0" u="none" strike="noStrike">
                <a:solidFill>
                  <a:srgbClr val="1B3A5C"/>
                </a:solidFill>
                <a:latin typeface="Calibri"/>
              </a:defRPr>
            </a:pPr>
            <a:endParaRPr lang="en-US"/>
          </a:p>
        </c:txPr>
        <c:crossAx val="2094734552"/>
        <c:crosses val="autoZero"/>
        <c:auto val="1"/>
        <c:lblAlgn val="ctr"/>
        <c:lblOffset val="100"/>
        <c:noMultiLvlLbl val="1"/>
      </c:catAx>
      <c:valAx>
        <c:axId val="2094734552"/>
        <c:scaling>
          <c:orientation val="minMax"/>
          <c:max val="100"/>
          <c:min val="0"/>
        </c:scaling>
        <c:delete val="1"/>
        <c:axPos val="b"/>
        <c:numFmt formatCode="General" sourceLinked="0"/>
        <c:majorTickMark val="out"/>
        <c:minorTickMark val="none"/>
        <c:tickLblPos val="low"/>
        <c:crossAx val="2094734554"/>
        <c:crosses val="autoZero"/>
        <c:crossBetween val="between"/>
      </c:valAx>
      <c:spPr>
        <a:noFill/>
        <a:ln>
          <a:noFill/>
        </a:ln>
        <a:effectLst/>
      </c:spPr>
    </c:plotArea>
    <c:legend>
      <c:legendPos val="b"/>
      <c:overlay val="0"/>
      <c:txPr>
        <a:bodyPr/>
        <a:lstStyle/>
        <a:p>
          <a:pPr>
            <a:defRPr sz="1050" b="1">
              <a:solidFill>
                <a:schemeClr val="accent1">
                  <a:lumMod val="50000"/>
                </a:schemeClr>
              </a:solidFill>
              <a:latin typeface="Calibri"/>
              <a:cs typeface="Calibri"/>
            </a:defRPr>
          </a:pPr>
          <a:endParaRPr lang="en-US"/>
        </a:p>
      </c:txPr>
    </c:legend>
    <c:plotVisOnly val="1"/>
    <c:dispBlanksAs val="span"/>
    <c:showDLblsOverMax val="1"/>
  </c:chart>
  <c:spPr>
    <a:noFill/>
    <a:ln>
      <a:noFill/>
    </a:ln>
    <a:effectLst/>
  </c:spPr>
  <c:externalData r:id="rId1">
    <c:autoUpdate val="0"/>
  </c:externalData>
</c:chartSpace>
</file>

<file path=ppt/charts/chart3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1"/>
  <c:style val="2"/>
  <c:chart>
    <c:autoTitleDeleted val="1"/>
    <c:plotArea>
      <c:layout/>
      <c:barChart>
        <c:barDir val="bar"/>
        <c:grouping val="stacked"/>
        <c:varyColors val="0"/>
        <c:ser>
          <c:idx val="0"/>
          <c:order val="0"/>
          <c:tx>
            <c:strRef>
              <c:f>Sheet1!$B$1</c:f>
              <c:strCache>
                <c:ptCount val="1"/>
                <c:pt idx="0">
                  <c:v>ΝΑΙ/ΜΑΛΛΟΝ ΝΑΙ</c:v>
                </c:pt>
              </c:strCache>
            </c:strRef>
          </c:tx>
          <c:spPr>
            <a:solidFill>
              <a:srgbClr val="1E7D63"/>
            </a:solidFill>
            <a:effectLst/>
          </c:spPr>
          <c:invertIfNegative val="0"/>
          <c:dLbls>
            <c:numFmt formatCode="0.0&quot;%&quot;" sourceLinked="0"/>
            <c:spPr>
              <a:noFill/>
              <a:ln>
                <a:noFill/>
              </a:ln>
              <a:effectLst/>
            </c:spPr>
            <c:txPr>
              <a:bodyPr/>
              <a:lstStyle/>
              <a:p>
                <a:pPr>
                  <a:defRPr sz="900" b="1" i="0" u="none" strike="noStrike">
                    <a:solidFill>
                      <a:srgbClr val="FFFFFF"/>
                    </a:solidFill>
                    <a:latin typeface="Calibri"/>
                  </a:defRPr>
                </a:pPr>
                <a:endParaRPr lang="el-G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65+</c:v>
                </c:pt>
                <c:pt idx="1">
                  <c:v>56-64</c:v>
                </c:pt>
                <c:pt idx="2">
                  <c:v>46-55</c:v>
                </c:pt>
                <c:pt idx="3">
                  <c:v>30-45</c:v>
                </c:pt>
                <c:pt idx="4">
                  <c:v>17-29</c:v>
                </c:pt>
              </c:strCache>
            </c:strRef>
          </c:cat>
          <c:val>
            <c:numRef>
              <c:f>Sheet1!$B$2:$B$6</c:f>
              <c:numCache>
                <c:formatCode>General</c:formatCode>
                <c:ptCount val="5"/>
                <c:pt idx="0">
                  <c:v>48.5</c:v>
                </c:pt>
                <c:pt idx="1">
                  <c:v>54.8</c:v>
                </c:pt>
                <c:pt idx="2">
                  <c:v>49.5</c:v>
                </c:pt>
                <c:pt idx="3">
                  <c:v>54.1</c:v>
                </c:pt>
                <c:pt idx="4">
                  <c:v>42.2</c:v>
                </c:pt>
              </c:numCache>
            </c:numRef>
          </c:val>
          <c:extLst>
            <c:ext xmlns:c16="http://schemas.microsoft.com/office/drawing/2014/chart" uri="{C3380CC4-5D6E-409C-BE32-E72D297353CC}">
              <c16:uniqueId val="{00000000-0674-4F23-9D62-D879A2D5AF5A}"/>
            </c:ext>
          </c:extLst>
        </c:ser>
        <c:ser>
          <c:idx val="1"/>
          <c:order val="1"/>
          <c:tx>
            <c:strRef>
              <c:f>Sheet1!$C$1</c:f>
              <c:strCache>
                <c:ptCount val="1"/>
                <c:pt idx="0">
                  <c:v>ΜΑΛΛΟΝ ΟΧΙ/ΟΧΙ</c:v>
                </c:pt>
              </c:strCache>
            </c:strRef>
          </c:tx>
          <c:spPr>
            <a:solidFill>
              <a:srgbClr val="C25A50"/>
            </a:solidFill>
            <a:effectLst/>
          </c:spPr>
          <c:invertIfNegative val="0"/>
          <c:dLbls>
            <c:numFmt formatCode="0.0&quot;%&quot;" sourceLinked="0"/>
            <c:spPr>
              <a:noFill/>
              <a:ln>
                <a:noFill/>
              </a:ln>
              <a:effectLst/>
            </c:spPr>
            <c:txPr>
              <a:bodyPr/>
              <a:lstStyle/>
              <a:p>
                <a:pPr>
                  <a:defRPr sz="900" b="1" i="0" u="none" strike="noStrike">
                    <a:solidFill>
                      <a:srgbClr val="FFFFFF"/>
                    </a:solidFill>
                    <a:latin typeface="Calibri"/>
                  </a:defRPr>
                </a:pPr>
                <a:endParaRPr lang="el-G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65+</c:v>
                </c:pt>
                <c:pt idx="1">
                  <c:v>56-64</c:v>
                </c:pt>
                <c:pt idx="2">
                  <c:v>46-55</c:v>
                </c:pt>
                <c:pt idx="3">
                  <c:v>30-45</c:v>
                </c:pt>
                <c:pt idx="4">
                  <c:v>17-29</c:v>
                </c:pt>
              </c:strCache>
            </c:strRef>
          </c:cat>
          <c:val>
            <c:numRef>
              <c:f>Sheet1!$C$2:$C$6</c:f>
              <c:numCache>
                <c:formatCode>General</c:formatCode>
                <c:ptCount val="5"/>
                <c:pt idx="0">
                  <c:v>43.9</c:v>
                </c:pt>
                <c:pt idx="1">
                  <c:v>40.5</c:v>
                </c:pt>
                <c:pt idx="2">
                  <c:v>41</c:v>
                </c:pt>
                <c:pt idx="3">
                  <c:v>36.4</c:v>
                </c:pt>
                <c:pt idx="4">
                  <c:v>46.9</c:v>
                </c:pt>
              </c:numCache>
            </c:numRef>
          </c:val>
          <c:extLst>
            <c:ext xmlns:c16="http://schemas.microsoft.com/office/drawing/2014/chart" uri="{C3380CC4-5D6E-409C-BE32-E72D297353CC}">
              <c16:uniqueId val="{00000001-0674-4F23-9D62-D879A2D5AF5A}"/>
            </c:ext>
          </c:extLst>
        </c:ser>
        <c:ser>
          <c:idx val="2"/>
          <c:order val="2"/>
          <c:tx>
            <c:strRef>
              <c:f>Sheet1!$D$1</c:f>
              <c:strCache>
                <c:ptCount val="1"/>
                <c:pt idx="0">
                  <c:v>ΔΓ/ΔΑ</c:v>
                </c:pt>
              </c:strCache>
            </c:strRef>
          </c:tx>
          <c:spPr>
            <a:solidFill>
              <a:srgbClr val="8A949E"/>
            </a:solidFill>
            <a:effectLst/>
          </c:spPr>
          <c:invertIfNegative val="0"/>
          <c:dLbls>
            <c:numFmt formatCode="0.0&quot;%&quot;" sourceLinked="0"/>
            <c:spPr>
              <a:noFill/>
              <a:ln>
                <a:noFill/>
              </a:ln>
              <a:effectLst/>
            </c:spPr>
            <c:txPr>
              <a:bodyPr/>
              <a:lstStyle/>
              <a:p>
                <a:pPr>
                  <a:defRPr sz="900" b="1" i="0" u="none" strike="noStrike">
                    <a:solidFill>
                      <a:srgbClr val="FFFFFF"/>
                    </a:solidFill>
                    <a:latin typeface="Calibri"/>
                  </a:defRPr>
                </a:pPr>
                <a:endParaRPr lang="el-G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65+</c:v>
                </c:pt>
                <c:pt idx="1">
                  <c:v>56-64</c:v>
                </c:pt>
                <c:pt idx="2">
                  <c:v>46-55</c:v>
                </c:pt>
                <c:pt idx="3">
                  <c:v>30-45</c:v>
                </c:pt>
                <c:pt idx="4">
                  <c:v>17-29</c:v>
                </c:pt>
              </c:strCache>
            </c:strRef>
          </c:cat>
          <c:val>
            <c:numRef>
              <c:f>Sheet1!$D$2:$D$6</c:f>
              <c:numCache>
                <c:formatCode>General</c:formatCode>
                <c:ptCount val="5"/>
                <c:pt idx="0">
                  <c:v>7.6</c:v>
                </c:pt>
                <c:pt idx="1">
                  <c:v>4.8</c:v>
                </c:pt>
                <c:pt idx="2">
                  <c:v>9.5</c:v>
                </c:pt>
                <c:pt idx="3">
                  <c:v>9.5</c:v>
                </c:pt>
                <c:pt idx="4">
                  <c:v>10.9</c:v>
                </c:pt>
              </c:numCache>
            </c:numRef>
          </c:val>
          <c:extLst>
            <c:ext xmlns:c16="http://schemas.microsoft.com/office/drawing/2014/chart" uri="{C3380CC4-5D6E-409C-BE32-E72D297353CC}">
              <c16:uniqueId val="{00000002-0674-4F23-9D62-D879A2D5AF5A}"/>
            </c:ext>
          </c:extLst>
        </c:ser>
        <c:dLbls>
          <c:dLblPos val="ctr"/>
          <c:showLegendKey val="0"/>
          <c:showVal val="1"/>
          <c:showCatName val="0"/>
          <c:showSerName val="0"/>
          <c:showPercent val="0"/>
          <c:showBubbleSize val="0"/>
        </c:dLbls>
        <c:gapWidth val="36"/>
        <c:overlap val="100"/>
        <c:axId val="2094734554"/>
        <c:axId val="2094734552"/>
      </c:barChart>
      <c:catAx>
        <c:axId val="2094734554"/>
        <c:scaling>
          <c:orientation val="minMax"/>
        </c:scaling>
        <c:delete val="0"/>
        <c:axPos val="l"/>
        <c:numFmt formatCode="General" sourceLinked="1"/>
        <c:majorTickMark val="out"/>
        <c:minorTickMark val="none"/>
        <c:tickLblPos val="nextTo"/>
        <c:spPr>
          <a:ln w="12700" cap="flat">
            <a:noFill/>
            <a:prstDash val="solid"/>
            <a:round/>
          </a:ln>
        </c:spPr>
        <c:txPr>
          <a:bodyPr/>
          <a:lstStyle/>
          <a:p>
            <a:pPr>
              <a:defRPr sz="1200" b="1" i="0" u="none" strike="noStrike">
                <a:solidFill>
                  <a:srgbClr val="1B3A5C"/>
                </a:solidFill>
                <a:latin typeface="Calibri"/>
              </a:defRPr>
            </a:pPr>
            <a:endParaRPr lang="en-US"/>
          </a:p>
        </c:txPr>
        <c:crossAx val="2094734552"/>
        <c:crosses val="autoZero"/>
        <c:auto val="1"/>
        <c:lblAlgn val="ctr"/>
        <c:lblOffset val="100"/>
        <c:noMultiLvlLbl val="1"/>
      </c:catAx>
      <c:valAx>
        <c:axId val="2094734552"/>
        <c:scaling>
          <c:orientation val="minMax"/>
          <c:max val="100"/>
          <c:min val="0"/>
        </c:scaling>
        <c:delete val="1"/>
        <c:axPos val="b"/>
        <c:numFmt formatCode="General" sourceLinked="0"/>
        <c:majorTickMark val="out"/>
        <c:minorTickMark val="none"/>
        <c:tickLblPos val="low"/>
        <c:crossAx val="2094734554"/>
        <c:crosses val="autoZero"/>
        <c:crossBetween val="between"/>
      </c:valAx>
      <c:spPr>
        <a:noFill/>
        <a:ln>
          <a:noFill/>
        </a:ln>
        <a:effectLst/>
      </c:spPr>
    </c:plotArea>
    <c:legend>
      <c:legendPos val="b"/>
      <c:overlay val="0"/>
      <c:txPr>
        <a:bodyPr/>
        <a:lstStyle/>
        <a:p>
          <a:pPr>
            <a:defRPr sz="1050" b="1">
              <a:solidFill>
                <a:schemeClr val="accent1">
                  <a:lumMod val="50000"/>
                </a:schemeClr>
              </a:solidFill>
              <a:latin typeface="Calibri"/>
              <a:cs typeface="Calibri"/>
            </a:defRPr>
          </a:pPr>
          <a:endParaRPr lang="en-US"/>
        </a:p>
      </c:txPr>
    </c:legend>
    <c:plotVisOnly val="1"/>
    <c:dispBlanksAs val="span"/>
    <c:showDLblsOverMax val="1"/>
  </c:chart>
  <c:spPr>
    <a:noFill/>
    <a:ln>
      <a:noFill/>
    </a:ln>
    <a:effectLst/>
  </c:sp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1"/>
  <c:style val="2"/>
  <c:chart>
    <c:autoTitleDeleted val="1"/>
    <c:plotArea>
      <c:layout/>
      <c:barChart>
        <c:barDir val="bar"/>
        <c:grouping val="stacked"/>
        <c:varyColors val="0"/>
        <c:ser>
          <c:idx val="0"/>
          <c:order val="0"/>
          <c:tx>
            <c:strRef>
              <c:f>Sheet1!$B$1</c:f>
              <c:strCache>
                <c:ptCount val="1"/>
                <c:pt idx="0">
                  <c:v>Πολύ θετικά</c:v>
                </c:pt>
              </c:strCache>
            </c:strRef>
          </c:tx>
          <c:spPr>
            <a:solidFill>
              <a:srgbClr val="1E6F5C"/>
            </a:solidFill>
            <a:effectLst/>
          </c:spPr>
          <c:invertIfNegative val="0"/>
          <c:dLbls>
            <c:numFmt formatCode="0.0&quot;%&quot;" sourceLinked="0"/>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65+</c:v>
                </c:pt>
                <c:pt idx="1">
                  <c:v>56-64</c:v>
                </c:pt>
                <c:pt idx="2">
                  <c:v>46-55</c:v>
                </c:pt>
                <c:pt idx="3">
                  <c:v>30-45</c:v>
                </c:pt>
                <c:pt idx="4">
                  <c:v>17-29</c:v>
                </c:pt>
              </c:strCache>
            </c:strRef>
          </c:cat>
          <c:val>
            <c:numRef>
              <c:f>Sheet1!$B$2:$B$6</c:f>
              <c:numCache>
                <c:formatCode>General</c:formatCode>
                <c:ptCount val="5"/>
                <c:pt idx="0">
                  <c:v>18</c:v>
                </c:pt>
                <c:pt idx="1">
                  <c:v>15.3</c:v>
                </c:pt>
                <c:pt idx="2">
                  <c:v>8.6</c:v>
                </c:pt>
                <c:pt idx="3">
                  <c:v>2.5</c:v>
                </c:pt>
              </c:numCache>
            </c:numRef>
          </c:val>
          <c:extLst>
            <c:ext xmlns:c16="http://schemas.microsoft.com/office/drawing/2014/chart" uri="{C3380CC4-5D6E-409C-BE32-E72D297353CC}">
              <c16:uniqueId val="{00000000-CF1A-4E8D-B449-C871EC5AC85F}"/>
            </c:ext>
          </c:extLst>
        </c:ser>
        <c:ser>
          <c:idx val="1"/>
          <c:order val="1"/>
          <c:tx>
            <c:strRef>
              <c:f>Sheet1!$C$1</c:f>
              <c:strCache>
                <c:ptCount val="1"/>
                <c:pt idx="0">
                  <c:v>Μάλλον θετικά</c:v>
                </c:pt>
              </c:strCache>
            </c:strRef>
          </c:tx>
          <c:spPr>
            <a:solidFill>
              <a:srgbClr val="4E9E86"/>
            </a:solidFill>
            <a:effectLst/>
          </c:spPr>
          <c:invertIfNegative val="0"/>
          <c:dLbls>
            <c:numFmt formatCode="0.0&quot;%&quot;" sourceLinked="0"/>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65+</c:v>
                </c:pt>
                <c:pt idx="1">
                  <c:v>56-64</c:v>
                </c:pt>
                <c:pt idx="2">
                  <c:v>46-55</c:v>
                </c:pt>
                <c:pt idx="3">
                  <c:v>30-45</c:v>
                </c:pt>
                <c:pt idx="4">
                  <c:v>17-29</c:v>
                </c:pt>
              </c:strCache>
            </c:strRef>
          </c:cat>
          <c:val>
            <c:numRef>
              <c:f>Sheet1!$C$2:$C$6</c:f>
              <c:numCache>
                <c:formatCode>General</c:formatCode>
                <c:ptCount val="5"/>
                <c:pt idx="0">
                  <c:v>20.3</c:v>
                </c:pt>
                <c:pt idx="1">
                  <c:v>14.4</c:v>
                </c:pt>
                <c:pt idx="2">
                  <c:v>14.6</c:v>
                </c:pt>
                <c:pt idx="3">
                  <c:v>12.7</c:v>
                </c:pt>
                <c:pt idx="4">
                  <c:v>17.2</c:v>
                </c:pt>
              </c:numCache>
            </c:numRef>
          </c:val>
          <c:extLst>
            <c:ext xmlns:c16="http://schemas.microsoft.com/office/drawing/2014/chart" uri="{C3380CC4-5D6E-409C-BE32-E72D297353CC}">
              <c16:uniqueId val="{00000001-CF1A-4E8D-B449-C871EC5AC85F}"/>
            </c:ext>
          </c:extLst>
        </c:ser>
        <c:ser>
          <c:idx val="2"/>
          <c:order val="2"/>
          <c:tx>
            <c:strRef>
              <c:f>Sheet1!$D$1</c:f>
              <c:strCache>
                <c:ptCount val="1"/>
                <c:pt idx="0">
                  <c:v>Ούτε θετικά ούτε αρνητικά</c:v>
                </c:pt>
              </c:strCache>
            </c:strRef>
          </c:tx>
          <c:spPr>
            <a:solidFill>
              <a:srgbClr val="7E8A97"/>
            </a:solidFill>
            <a:effectLst/>
          </c:spPr>
          <c:invertIfNegative val="0"/>
          <c:dLbls>
            <c:numFmt formatCode="0.0&quot;%&quot;" sourceLinked="0"/>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65+</c:v>
                </c:pt>
                <c:pt idx="1">
                  <c:v>56-64</c:v>
                </c:pt>
                <c:pt idx="2">
                  <c:v>46-55</c:v>
                </c:pt>
                <c:pt idx="3">
                  <c:v>30-45</c:v>
                </c:pt>
                <c:pt idx="4">
                  <c:v>17-29</c:v>
                </c:pt>
              </c:strCache>
            </c:strRef>
          </c:cat>
          <c:val>
            <c:numRef>
              <c:f>Sheet1!$D$2:$D$6</c:f>
              <c:numCache>
                <c:formatCode>General</c:formatCode>
                <c:ptCount val="5"/>
                <c:pt idx="0">
                  <c:v>14.3</c:v>
                </c:pt>
                <c:pt idx="1">
                  <c:v>11</c:v>
                </c:pt>
                <c:pt idx="2">
                  <c:v>20.6</c:v>
                </c:pt>
                <c:pt idx="3">
                  <c:v>17.3</c:v>
                </c:pt>
                <c:pt idx="4">
                  <c:v>21.9</c:v>
                </c:pt>
              </c:numCache>
            </c:numRef>
          </c:val>
          <c:extLst>
            <c:ext xmlns:c16="http://schemas.microsoft.com/office/drawing/2014/chart" uri="{C3380CC4-5D6E-409C-BE32-E72D297353CC}">
              <c16:uniqueId val="{00000002-CF1A-4E8D-B449-C871EC5AC85F}"/>
            </c:ext>
          </c:extLst>
        </c:ser>
        <c:ser>
          <c:idx val="3"/>
          <c:order val="3"/>
          <c:tx>
            <c:strRef>
              <c:f>Sheet1!$E$1</c:f>
              <c:strCache>
                <c:ptCount val="1"/>
                <c:pt idx="0">
                  <c:v>Μάλλον αρνητικά</c:v>
                </c:pt>
              </c:strCache>
            </c:strRef>
          </c:tx>
          <c:spPr>
            <a:solidFill>
              <a:srgbClr val="CC6A5C"/>
            </a:solidFill>
            <a:effectLst/>
          </c:spPr>
          <c:invertIfNegative val="0"/>
          <c:dLbls>
            <c:numFmt formatCode="0.0&quot;%&quot;" sourceLinked="0"/>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65+</c:v>
                </c:pt>
                <c:pt idx="1">
                  <c:v>56-64</c:v>
                </c:pt>
                <c:pt idx="2">
                  <c:v>46-55</c:v>
                </c:pt>
                <c:pt idx="3">
                  <c:v>30-45</c:v>
                </c:pt>
                <c:pt idx="4">
                  <c:v>17-29</c:v>
                </c:pt>
              </c:strCache>
            </c:strRef>
          </c:cat>
          <c:val>
            <c:numRef>
              <c:f>Sheet1!$E$2:$E$6</c:f>
              <c:numCache>
                <c:formatCode>General</c:formatCode>
                <c:ptCount val="5"/>
                <c:pt idx="0">
                  <c:v>13.5</c:v>
                </c:pt>
                <c:pt idx="1">
                  <c:v>18.7</c:v>
                </c:pt>
                <c:pt idx="2">
                  <c:v>18.100000000000001</c:v>
                </c:pt>
                <c:pt idx="3">
                  <c:v>29.6</c:v>
                </c:pt>
                <c:pt idx="4">
                  <c:v>14.1</c:v>
                </c:pt>
              </c:numCache>
            </c:numRef>
          </c:val>
          <c:extLst>
            <c:ext xmlns:c16="http://schemas.microsoft.com/office/drawing/2014/chart" uri="{C3380CC4-5D6E-409C-BE32-E72D297353CC}">
              <c16:uniqueId val="{00000003-CF1A-4E8D-B449-C871EC5AC85F}"/>
            </c:ext>
          </c:extLst>
        </c:ser>
        <c:ser>
          <c:idx val="4"/>
          <c:order val="4"/>
          <c:tx>
            <c:strRef>
              <c:f>Sheet1!$F$1</c:f>
              <c:strCache>
                <c:ptCount val="1"/>
                <c:pt idx="0">
                  <c:v>Πολύ αρνητικά</c:v>
                </c:pt>
              </c:strCache>
            </c:strRef>
          </c:tx>
          <c:spPr>
            <a:solidFill>
              <a:srgbClr val="9E2A2B"/>
            </a:solidFill>
            <a:effectLst/>
          </c:spPr>
          <c:invertIfNegative val="0"/>
          <c:dLbls>
            <c:numFmt formatCode="0.0&quot;%&quot;" sourceLinked="0"/>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65+</c:v>
                </c:pt>
                <c:pt idx="1">
                  <c:v>56-64</c:v>
                </c:pt>
                <c:pt idx="2">
                  <c:v>46-55</c:v>
                </c:pt>
                <c:pt idx="3">
                  <c:v>30-45</c:v>
                </c:pt>
                <c:pt idx="4">
                  <c:v>17-29</c:v>
                </c:pt>
              </c:strCache>
            </c:strRef>
          </c:cat>
          <c:val>
            <c:numRef>
              <c:f>Sheet1!$F$2:$F$6</c:f>
              <c:numCache>
                <c:formatCode>General</c:formatCode>
                <c:ptCount val="5"/>
                <c:pt idx="0">
                  <c:v>33.799999999999997</c:v>
                </c:pt>
                <c:pt idx="1">
                  <c:v>40.700000000000003</c:v>
                </c:pt>
                <c:pt idx="2">
                  <c:v>36.5</c:v>
                </c:pt>
                <c:pt idx="3">
                  <c:v>37.700000000000003</c:v>
                </c:pt>
                <c:pt idx="4">
                  <c:v>43.8</c:v>
                </c:pt>
              </c:numCache>
            </c:numRef>
          </c:val>
          <c:extLst>
            <c:ext xmlns:c16="http://schemas.microsoft.com/office/drawing/2014/chart" uri="{C3380CC4-5D6E-409C-BE32-E72D297353CC}">
              <c16:uniqueId val="{00000004-CF1A-4E8D-B449-C871EC5AC85F}"/>
            </c:ext>
          </c:extLst>
        </c:ser>
        <c:dLbls>
          <c:dLblPos val="ctr"/>
          <c:showLegendKey val="0"/>
          <c:showVal val="1"/>
          <c:showCatName val="0"/>
          <c:showSerName val="0"/>
          <c:showPercent val="0"/>
          <c:showBubbleSize val="0"/>
        </c:dLbls>
        <c:gapWidth val="36"/>
        <c:overlap val="100"/>
        <c:axId val="2094734554"/>
        <c:axId val="2094734552"/>
      </c:barChart>
      <c:catAx>
        <c:axId val="2094734554"/>
        <c:scaling>
          <c:orientation val="minMax"/>
        </c:scaling>
        <c:delete val="0"/>
        <c:axPos val="l"/>
        <c:numFmt formatCode="General" sourceLinked="1"/>
        <c:majorTickMark val="out"/>
        <c:minorTickMark val="none"/>
        <c:tickLblPos val="nextTo"/>
        <c:spPr>
          <a:ln w="12700" cap="flat">
            <a:noFill/>
            <a:prstDash val="solid"/>
            <a:round/>
          </a:ln>
        </c:spPr>
        <c:crossAx val="2094734552"/>
        <c:crosses val="autoZero"/>
        <c:auto val="1"/>
        <c:lblAlgn val="ctr"/>
        <c:lblOffset val="100"/>
        <c:noMultiLvlLbl val="1"/>
      </c:catAx>
      <c:valAx>
        <c:axId val="2094734552"/>
        <c:scaling>
          <c:orientation val="minMax"/>
          <c:max val="100"/>
          <c:min val="0"/>
        </c:scaling>
        <c:delete val="1"/>
        <c:axPos val="b"/>
        <c:numFmt formatCode="General" sourceLinked="0"/>
        <c:majorTickMark val="out"/>
        <c:minorTickMark val="none"/>
        <c:tickLblPos val="low"/>
        <c:crossAx val="2094734554"/>
        <c:crosses val="autoZero"/>
        <c:crossBetween val="between"/>
      </c:valAx>
      <c:spPr>
        <a:noFill/>
        <a:ln>
          <a:noFill/>
        </a:ln>
        <a:effectLst/>
      </c:spPr>
    </c:plotArea>
    <c:legend>
      <c:legendPos val="b"/>
      <c:overlay val="0"/>
      <c:txPr>
        <a:bodyPr/>
        <a:lstStyle/>
        <a:p>
          <a:pPr>
            <a:defRPr>
              <a:solidFill>
                <a:schemeClr val="accent1">
                  <a:lumMod val="50000"/>
                </a:schemeClr>
              </a:solidFill>
            </a:defRPr>
          </a:pPr>
          <a:endParaRPr lang="en-US"/>
        </a:p>
      </c:txPr>
    </c:legend>
    <c:plotVisOnly val="1"/>
    <c:dispBlanksAs val="span"/>
    <c:showDLblsOverMax val="1"/>
  </c:chart>
  <c:spPr>
    <a:noFill/>
    <a:ln>
      <a:noFill/>
    </a:ln>
    <a:effectLst/>
  </c:spPr>
  <c:txPr>
    <a:bodyPr/>
    <a:lstStyle/>
    <a:p>
      <a:pPr>
        <a:defRPr sz="1100" b="0">
          <a:solidFill>
            <a:schemeClr val="bg1"/>
          </a:solidFill>
        </a:defRPr>
      </a:pPr>
      <a:endParaRPr lang="el-GR"/>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1"/>
  <c:style val="2"/>
  <c:chart>
    <c:autoTitleDeleted val="1"/>
    <c:plotArea>
      <c:layout/>
      <c:barChart>
        <c:barDir val="bar"/>
        <c:grouping val="clustered"/>
        <c:varyColors val="0"/>
        <c:ser>
          <c:idx val="0"/>
          <c:order val="0"/>
          <c:tx>
            <c:strRef>
              <c:f>Sheet1!$B$1</c:f>
              <c:strCache>
                <c:ptCount val="1"/>
                <c:pt idx="0">
                  <c:v>%</c:v>
                </c:pt>
              </c:strCache>
            </c:strRef>
          </c:tx>
          <c:spPr>
            <a:solidFill>
              <a:srgbClr val="8A949E"/>
            </a:solidFill>
            <a:effectLst/>
          </c:spPr>
          <c:invertIfNegative val="0"/>
          <c:dPt>
            <c:idx val="0"/>
            <c:invertIfNegative val="0"/>
            <c:bubble3D val="0"/>
            <c:extLst>
              <c:ext xmlns:c16="http://schemas.microsoft.com/office/drawing/2014/chart" uri="{C3380CC4-5D6E-409C-BE32-E72D297353CC}">
                <c16:uniqueId val="{00000001-D7CA-4B50-A284-9D7602B7F08F}"/>
              </c:ext>
            </c:extLst>
          </c:dPt>
          <c:dPt>
            <c:idx val="1"/>
            <c:invertIfNegative val="0"/>
            <c:bubble3D val="0"/>
            <c:spPr>
              <a:solidFill>
                <a:srgbClr val="1B3A5C"/>
              </a:solidFill>
              <a:effectLst/>
            </c:spPr>
            <c:extLst>
              <c:ext xmlns:c16="http://schemas.microsoft.com/office/drawing/2014/chart" uri="{C3380CC4-5D6E-409C-BE32-E72D297353CC}">
                <c16:uniqueId val="{00000003-D7CA-4B50-A284-9D7602B7F08F}"/>
              </c:ext>
            </c:extLst>
          </c:dPt>
          <c:dPt>
            <c:idx val="2"/>
            <c:invertIfNegative val="0"/>
            <c:bubble3D val="0"/>
            <c:spPr>
              <a:solidFill>
                <a:srgbClr val="1B3A5C"/>
              </a:solidFill>
              <a:effectLst/>
            </c:spPr>
            <c:extLst>
              <c:ext xmlns:c16="http://schemas.microsoft.com/office/drawing/2014/chart" uri="{C3380CC4-5D6E-409C-BE32-E72D297353CC}">
                <c16:uniqueId val="{00000005-D7CA-4B50-A284-9D7602B7F08F}"/>
              </c:ext>
            </c:extLst>
          </c:dPt>
          <c:dPt>
            <c:idx val="3"/>
            <c:invertIfNegative val="0"/>
            <c:bubble3D val="0"/>
            <c:spPr>
              <a:solidFill>
                <a:srgbClr val="1B3A5C"/>
              </a:solidFill>
              <a:effectLst/>
            </c:spPr>
            <c:extLst>
              <c:ext xmlns:c16="http://schemas.microsoft.com/office/drawing/2014/chart" uri="{C3380CC4-5D6E-409C-BE32-E72D297353CC}">
                <c16:uniqueId val="{00000007-D7CA-4B50-A284-9D7602B7F08F}"/>
              </c:ext>
            </c:extLst>
          </c:dPt>
          <c:dPt>
            <c:idx val="4"/>
            <c:invertIfNegative val="0"/>
            <c:bubble3D val="0"/>
            <c:spPr>
              <a:solidFill>
                <a:srgbClr val="1B3A5C"/>
              </a:solidFill>
              <a:effectLst/>
            </c:spPr>
            <c:extLst>
              <c:ext xmlns:c16="http://schemas.microsoft.com/office/drawing/2014/chart" uri="{C3380CC4-5D6E-409C-BE32-E72D297353CC}">
                <c16:uniqueId val="{00000009-D7CA-4B50-A284-9D7602B7F08F}"/>
              </c:ext>
            </c:extLst>
          </c:dPt>
          <c:dPt>
            <c:idx val="5"/>
            <c:invertIfNegative val="0"/>
            <c:bubble3D val="0"/>
            <c:spPr>
              <a:solidFill>
                <a:srgbClr val="1B3A5C"/>
              </a:solidFill>
              <a:effectLst/>
            </c:spPr>
            <c:extLst>
              <c:ext xmlns:c16="http://schemas.microsoft.com/office/drawing/2014/chart" uri="{C3380CC4-5D6E-409C-BE32-E72D297353CC}">
                <c16:uniqueId val="{0000000B-D7CA-4B50-A284-9D7602B7F08F}"/>
              </c:ext>
            </c:extLst>
          </c:dPt>
          <c:dPt>
            <c:idx val="6"/>
            <c:invertIfNegative val="0"/>
            <c:bubble3D val="0"/>
            <c:spPr>
              <a:solidFill>
                <a:srgbClr val="1B3A5C"/>
              </a:solidFill>
              <a:effectLst/>
            </c:spPr>
            <c:extLst>
              <c:ext xmlns:c16="http://schemas.microsoft.com/office/drawing/2014/chart" uri="{C3380CC4-5D6E-409C-BE32-E72D297353CC}">
                <c16:uniqueId val="{0000000D-D7CA-4B50-A284-9D7602B7F08F}"/>
              </c:ext>
            </c:extLst>
          </c:dPt>
          <c:dPt>
            <c:idx val="7"/>
            <c:invertIfNegative val="0"/>
            <c:bubble3D val="0"/>
            <c:spPr>
              <a:solidFill>
                <a:srgbClr val="9E2A2B"/>
              </a:solidFill>
              <a:effectLst/>
            </c:spPr>
            <c:extLst>
              <c:ext xmlns:c16="http://schemas.microsoft.com/office/drawing/2014/chart" uri="{C3380CC4-5D6E-409C-BE32-E72D297353CC}">
                <c16:uniqueId val="{0000000F-D7CA-4B50-A284-9D7602B7F08F}"/>
              </c:ext>
            </c:extLst>
          </c:dPt>
          <c:dLbls>
            <c:numFmt formatCode="0.0&quot;%&quot;"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ΔΓ/ΔΑ</c:v>
                </c:pt>
                <c:pt idx="1">
                  <c:v>Στις δικές της πολιτικές επιτυχίες, στα αποτελέσματα της πολιτικής της</c:v>
                </c:pt>
                <c:pt idx="2">
                  <c:v>Στην καλύτερη αντίληψη της κοινωνικής πραγματικότητας</c:v>
                </c:pt>
                <c:pt idx="3">
                  <c:v>Στη διεθνή συγκυρία / κρίσεις</c:v>
                </c:pt>
                <c:pt idx="4">
                  <c:v>Στην εμφάνιση ενός συνολικού πειστικού σχεδίου για το μέλλον της χώρας</c:v>
                </c:pt>
                <c:pt idx="5">
                  <c:v>Στο πρόσωπο του Πρωθυπουργού Κυριάκου Μητσοτάκη</c:v>
                </c:pt>
                <c:pt idx="6">
                  <c:v>Στην έλλειψη αξιόπιστης εναλλακτικής πρότασης</c:v>
                </c:pt>
                <c:pt idx="7">
                  <c:v>Στην αδυναμία της αντιπολίτευσης</c:v>
                </c:pt>
              </c:strCache>
            </c:strRef>
          </c:cat>
          <c:val>
            <c:numRef>
              <c:f>Sheet1!$B$2:$B$9</c:f>
              <c:numCache>
                <c:formatCode>General</c:formatCode>
                <c:ptCount val="8"/>
                <c:pt idx="0">
                  <c:v>3.8</c:v>
                </c:pt>
                <c:pt idx="1">
                  <c:v>6.9</c:v>
                </c:pt>
                <c:pt idx="2">
                  <c:v>8.9</c:v>
                </c:pt>
                <c:pt idx="3">
                  <c:v>10.6</c:v>
                </c:pt>
                <c:pt idx="4">
                  <c:v>12.6</c:v>
                </c:pt>
                <c:pt idx="5">
                  <c:v>20.100000000000001</c:v>
                </c:pt>
                <c:pt idx="6">
                  <c:v>41.5</c:v>
                </c:pt>
                <c:pt idx="7">
                  <c:v>52.1</c:v>
                </c:pt>
              </c:numCache>
            </c:numRef>
          </c:val>
          <c:extLst>
            <c:ext xmlns:c16="http://schemas.microsoft.com/office/drawing/2014/chart" uri="{C3380CC4-5D6E-409C-BE32-E72D297353CC}">
              <c16:uniqueId val="{00000010-D7CA-4B50-A284-9D7602B7F08F}"/>
            </c:ext>
          </c:extLst>
        </c:ser>
        <c:dLbls>
          <c:showLegendKey val="0"/>
          <c:showVal val="1"/>
          <c:showCatName val="0"/>
          <c:showSerName val="0"/>
          <c:showPercent val="0"/>
          <c:showBubbleSize val="0"/>
        </c:dLbls>
        <c:gapWidth val="42"/>
        <c:axId val="2094734554"/>
        <c:axId val="2094734552"/>
      </c:barChart>
      <c:catAx>
        <c:axId val="2094734554"/>
        <c:scaling>
          <c:orientation val="minMax"/>
        </c:scaling>
        <c:delete val="0"/>
        <c:axPos val="l"/>
        <c:numFmt formatCode="General" sourceLinked="1"/>
        <c:majorTickMark val="out"/>
        <c:minorTickMark val="none"/>
        <c:tickLblPos val="nextTo"/>
        <c:spPr>
          <a:ln w="12700" cap="flat">
            <a:noFill/>
            <a:prstDash val="solid"/>
            <a:round/>
          </a:ln>
        </c:spPr>
        <c:crossAx val="2094734552"/>
        <c:crosses val="autoZero"/>
        <c:auto val="1"/>
        <c:lblAlgn val="ctr"/>
        <c:lblOffset val="100"/>
        <c:noMultiLvlLbl val="1"/>
      </c:catAx>
      <c:valAx>
        <c:axId val="2094734552"/>
        <c:scaling>
          <c:orientation val="minMax"/>
          <c:max val="60.436"/>
          <c:min val="0"/>
        </c:scaling>
        <c:delete val="1"/>
        <c:axPos val="b"/>
        <c:numFmt formatCode="General" sourceLinked="0"/>
        <c:majorTickMark val="out"/>
        <c:minorTickMark val="none"/>
        <c:tickLblPos val="low"/>
        <c:crossAx val="2094734554"/>
        <c:crosses val="autoZero"/>
        <c:crossBetween val="between"/>
      </c:valAx>
      <c:spPr>
        <a:noFill/>
        <a:ln>
          <a:noFill/>
        </a:ln>
        <a:effectLst/>
      </c:spPr>
    </c:plotArea>
    <c:plotVisOnly val="1"/>
    <c:dispBlanksAs val="span"/>
    <c:showDLblsOverMax val="1"/>
  </c:chart>
  <c:spPr>
    <a:noFill/>
    <a:ln>
      <a:noFill/>
    </a:ln>
    <a:effectLst/>
  </c:spPr>
  <c:txPr>
    <a:bodyPr/>
    <a:lstStyle/>
    <a:p>
      <a:pPr>
        <a:defRPr sz="1200" b="1">
          <a:solidFill>
            <a:schemeClr val="accent1">
              <a:lumMod val="50000"/>
            </a:schemeClr>
          </a:solidFill>
        </a:defRPr>
      </a:pPr>
      <a:endParaRPr lang="el-GR"/>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1"/>
  <c:style val="2"/>
  <c:chart>
    <c:autoTitleDeleted val="1"/>
    <c:plotArea>
      <c:layout/>
      <c:barChart>
        <c:barDir val="bar"/>
        <c:grouping val="clustered"/>
        <c:varyColors val="0"/>
        <c:ser>
          <c:idx val="0"/>
          <c:order val="0"/>
          <c:tx>
            <c:strRef>
              <c:f>Sheet1!$B$1</c:f>
              <c:strCache>
                <c:ptCount val="1"/>
                <c:pt idx="0">
                  <c:v>%</c:v>
                </c:pt>
              </c:strCache>
            </c:strRef>
          </c:tx>
          <c:spPr>
            <a:solidFill>
              <a:srgbClr val="8A949E"/>
            </a:solidFill>
            <a:effectLst/>
          </c:spPr>
          <c:invertIfNegative val="0"/>
          <c:dPt>
            <c:idx val="0"/>
            <c:invertIfNegative val="0"/>
            <c:bubble3D val="0"/>
            <c:extLst>
              <c:ext xmlns:c16="http://schemas.microsoft.com/office/drawing/2014/chart" uri="{C3380CC4-5D6E-409C-BE32-E72D297353CC}">
                <c16:uniqueId val="{00000001-82E3-4BFC-B964-8AD946CBC8F5}"/>
              </c:ext>
            </c:extLst>
          </c:dPt>
          <c:dPt>
            <c:idx val="1"/>
            <c:invertIfNegative val="0"/>
            <c:bubble3D val="0"/>
            <c:spPr>
              <a:solidFill>
                <a:srgbClr val="1B3A5C"/>
              </a:solidFill>
              <a:effectLst/>
            </c:spPr>
            <c:extLst>
              <c:ext xmlns:c16="http://schemas.microsoft.com/office/drawing/2014/chart" uri="{C3380CC4-5D6E-409C-BE32-E72D297353CC}">
                <c16:uniqueId val="{00000003-82E3-4BFC-B964-8AD946CBC8F5}"/>
              </c:ext>
            </c:extLst>
          </c:dPt>
          <c:dPt>
            <c:idx val="2"/>
            <c:invertIfNegative val="0"/>
            <c:bubble3D val="0"/>
            <c:spPr>
              <a:solidFill>
                <a:srgbClr val="1B3A5C"/>
              </a:solidFill>
              <a:effectLst/>
            </c:spPr>
            <c:extLst>
              <c:ext xmlns:c16="http://schemas.microsoft.com/office/drawing/2014/chart" uri="{C3380CC4-5D6E-409C-BE32-E72D297353CC}">
                <c16:uniqueId val="{00000005-82E3-4BFC-B964-8AD946CBC8F5}"/>
              </c:ext>
            </c:extLst>
          </c:dPt>
          <c:dPt>
            <c:idx val="3"/>
            <c:invertIfNegative val="0"/>
            <c:bubble3D val="0"/>
            <c:spPr>
              <a:solidFill>
                <a:srgbClr val="1B3A5C"/>
              </a:solidFill>
              <a:effectLst/>
            </c:spPr>
            <c:extLst>
              <c:ext xmlns:c16="http://schemas.microsoft.com/office/drawing/2014/chart" uri="{C3380CC4-5D6E-409C-BE32-E72D297353CC}">
                <c16:uniqueId val="{00000007-82E3-4BFC-B964-8AD946CBC8F5}"/>
              </c:ext>
            </c:extLst>
          </c:dPt>
          <c:dPt>
            <c:idx val="4"/>
            <c:invertIfNegative val="0"/>
            <c:bubble3D val="0"/>
            <c:spPr>
              <a:solidFill>
                <a:srgbClr val="1B3A5C"/>
              </a:solidFill>
              <a:effectLst/>
            </c:spPr>
            <c:extLst>
              <c:ext xmlns:c16="http://schemas.microsoft.com/office/drawing/2014/chart" uri="{C3380CC4-5D6E-409C-BE32-E72D297353CC}">
                <c16:uniqueId val="{00000009-82E3-4BFC-B964-8AD946CBC8F5}"/>
              </c:ext>
            </c:extLst>
          </c:dPt>
          <c:dPt>
            <c:idx val="5"/>
            <c:invertIfNegative val="0"/>
            <c:bubble3D val="0"/>
            <c:spPr>
              <a:solidFill>
                <a:srgbClr val="1B3A5C"/>
              </a:solidFill>
              <a:effectLst/>
            </c:spPr>
            <c:extLst>
              <c:ext xmlns:c16="http://schemas.microsoft.com/office/drawing/2014/chart" uri="{C3380CC4-5D6E-409C-BE32-E72D297353CC}">
                <c16:uniqueId val="{0000000B-82E3-4BFC-B964-8AD946CBC8F5}"/>
              </c:ext>
            </c:extLst>
          </c:dPt>
          <c:dPt>
            <c:idx val="6"/>
            <c:invertIfNegative val="0"/>
            <c:bubble3D val="0"/>
            <c:spPr>
              <a:solidFill>
                <a:srgbClr val="1B3A5C"/>
              </a:solidFill>
              <a:effectLst/>
            </c:spPr>
            <c:extLst>
              <c:ext xmlns:c16="http://schemas.microsoft.com/office/drawing/2014/chart" uri="{C3380CC4-5D6E-409C-BE32-E72D297353CC}">
                <c16:uniqueId val="{0000000D-82E3-4BFC-B964-8AD946CBC8F5}"/>
              </c:ext>
            </c:extLst>
          </c:dPt>
          <c:dPt>
            <c:idx val="7"/>
            <c:invertIfNegative val="0"/>
            <c:bubble3D val="0"/>
            <c:spPr>
              <a:solidFill>
                <a:srgbClr val="1B3A5C"/>
              </a:solidFill>
              <a:effectLst/>
            </c:spPr>
            <c:extLst>
              <c:ext xmlns:c16="http://schemas.microsoft.com/office/drawing/2014/chart" uri="{C3380CC4-5D6E-409C-BE32-E72D297353CC}">
                <c16:uniqueId val="{0000000F-82E3-4BFC-B964-8AD946CBC8F5}"/>
              </c:ext>
            </c:extLst>
          </c:dPt>
          <c:dPt>
            <c:idx val="8"/>
            <c:invertIfNegative val="0"/>
            <c:bubble3D val="0"/>
            <c:spPr>
              <a:solidFill>
                <a:srgbClr val="1B3A5C"/>
              </a:solidFill>
              <a:effectLst/>
            </c:spPr>
            <c:extLst>
              <c:ext xmlns:c16="http://schemas.microsoft.com/office/drawing/2014/chart" uri="{C3380CC4-5D6E-409C-BE32-E72D297353CC}">
                <c16:uniqueId val="{00000011-82E3-4BFC-B964-8AD946CBC8F5}"/>
              </c:ext>
            </c:extLst>
          </c:dPt>
          <c:dPt>
            <c:idx val="9"/>
            <c:invertIfNegative val="0"/>
            <c:bubble3D val="0"/>
            <c:spPr>
              <a:solidFill>
                <a:srgbClr val="1B3A5C"/>
              </a:solidFill>
              <a:effectLst/>
            </c:spPr>
            <c:extLst>
              <c:ext xmlns:c16="http://schemas.microsoft.com/office/drawing/2014/chart" uri="{C3380CC4-5D6E-409C-BE32-E72D297353CC}">
                <c16:uniqueId val="{00000013-82E3-4BFC-B964-8AD946CBC8F5}"/>
              </c:ext>
            </c:extLst>
          </c:dPt>
          <c:dPt>
            <c:idx val="10"/>
            <c:invertIfNegative val="0"/>
            <c:bubble3D val="0"/>
            <c:spPr>
              <a:solidFill>
                <a:srgbClr val="1B3A5C"/>
              </a:solidFill>
              <a:effectLst/>
            </c:spPr>
            <c:extLst>
              <c:ext xmlns:c16="http://schemas.microsoft.com/office/drawing/2014/chart" uri="{C3380CC4-5D6E-409C-BE32-E72D297353CC}">
                <c16:uniqueId val="{00000015-82E3-4BFC-B964-8AD946CBC8F5}"/>
              </c:ext>
            </c:extLst>
          </c:dPt>
          <c:dPt>
            <c:idx val="11"/>
            <c:invertIfNegative val="0"/>
            <c:bubble3D val="0"/>
            <c:spPr>
              <a:solidFill>
                <a:srgbClr val="1B3A5C"/>
              </a:solidFill>
              <a:effectLst/>
            </c:spPr>
            <c:extLst>
              <c:ext xmlns:c16="http://schemas.microsoft.com/office/drawing/2014/chart" uri="{C3380CC4-5D6E-409C-BE32-E72D297353CC}">
                <c16:uniqueId val="{00000017-82E3-4BFC-B964-8AD946CBC8F5}"/>
              </c:ext>
            </c:extLst>
          </c:dPt>
          <c:dPt>
            <c:idx val="12"/>
            <c:invertIfNegative val="0"/>
            <c:bubble3D val="0"/>
            <c:spPr>
              <a:solidFill>
                <a:srgbClr val="9E2A2B"/>
              </a:solidFill>
              <a:effectLst/>
            </c:spPr>
            <c:extLst>
              <c:ext xmlns:c16="http://schemas.microsoft.com/office/drawing/2014/chart" uri="{C3380CC4-5D6E-409C-BE32-E72D297353CC}">
                <c16:uniqueId val="{00000019-82E3-4BFC-B964-8AD946CBC8F5}"/>
              </c:ext>
            </c:extLst>
          </c:dPt>
          <c:dLbls>
            <c:numFmt formatCode="0.0&quot;%&quot;"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Sheet1!$A$2:$A$14</c:f>
              <c:strCache>
                <c:ptCount val="13"/>
                <c:pt idx="0">
                  <c:v>ΔΓ/ΔΑ</c:v>
                </c:pt>
                <c:pt idx="1">
                  <c:v>Μεταρρυθμιστική εικόνα</c:v>
                </c:pt>
                <c:pt idx="2">
                  <c:v>Θέματα ασφάλειας / νόμου και τάξης</c:v>
                </c:pt>
                <c:pt idx="3">
                  <c:v>Η ευρύτερη κοινωνική και πολιτική συμμαχία που διαμόρφωσε</c:v>
                </c:pt>
                <c:pt idx="4">
                  <c:v>H διαχείριση σημαντικών κρίσεων (π.χ. Έβρος, covid)</c:v>
                </c:pt>
                <c:pt idx="5">
                  <c:v>Μεταναστευτική Πολιτική</c:v>
                </c:pt>
                <c:pt idx="6">
                  <c:v>Οι χειρισμοί στα Εθνικά θέματα / εξωτερική πολιτική</c:v>
                </c:pt>
                <c:pt idx="7">
                  <c:v>Ηγεσία / πρόσωπο αρχηγού</c:v>
                </c:pt>
                <c:pt idx="8">
                  <c:v>Στήριξη από μεσαία τάξη</c:v>
                </c:pt>
                <c:pt idx="9">
                  <c:v>Οικονομική διαχείριση/ Οικονομικά αποτελέσματα</c:v>
                </c:pt>
                <c:pt idx="10">
                  <c:v>Επικοινωνιακή υπεροχή</c:v>
                </c:pt>
                <c:pt idx="11">
                  <c:v>Σταθερότητα και κυβερνησιμότητα</c:v>
                </c:pt>
                <c:pt idx="12">
                  <c:v>Αδυναμία αντιπολίτευσης</c:v>
                </c:pt>
              </c:strCache>
            </c:strRef>
          </c:cat>
          <c:val>
            <c:numRef>
              <c:f>Sheet1!$B$2:$B$14</c:f>
              <c:numCache>
                <c:formatCode>General</c:formatCode>
                <c:ptCount val="13"/>
                <c:pt idx="0">
                  <c:v>3.8</c:v>
                </c:pt>
                <c:pt idx="1">
                  <c:v>5.4</c:v>
                </c:pt>
                <c:pt idx="2">
                  <c:v>5.4</c:v>
                </c:pt>
                <c:pt idx="3">
                  <c:v>5.6</c:v>
                </c:pt>
                <c:pt idx="4">
                  <c:v>7.3</c:v>
                </c:pt>
                <c:pt idx="5">
                  <c:v>7.5</c:v>
                </c:pt>
                <c:pt idx="6">
                  <c:v>10.7</c:v>
                </c:pt>
                <c:pt idx="7">
                  <c:v>10.9</c:v>
                </c:pt>
                <c:pt idx="8">
                  <c:v>11.8</c:v>
                </c:pt>
                <c:pt idx="9">
                  <c:v>12.9</c:v>
                </c:pt>
                <c:pt idx="10">
                  <c:v>13.5</c:v>
                </c:pt>
                <c:pt idx="11">
                  <c:v>13.7</c:v>
                </c:pt>
                <c:pt idx="12">
                  <c:v>47.4</c:v>
                </c:pt>
              </c:numCache>
            </c:numRef>
          </c:val>
          <c:extLst>
            <c:ext xmlns:c16="http://schemas.microsoft.com/office/drawing/2014/chart" uri="{C3380CC4-5D6E-409C-BE32-E72D297353CC}">
              <c16:uniqueId val="{0000001A-82E3-4BFC-B964-8AD946CBC8F5}"/>
            </c:ext>
          </c:extLst>
        </c:ser>
        <c:dLbls>
          <c:showLegendKey val="0"/>
          <c:showVal val="1"/>
          <c:showCatName val="0"/>
          <c:showSerName val="0"/>
          <c:showPercent val="0"/>
          <c:showBubbleSize val="0"/>
        </c:dLbls>
        <c:gapWidth val="42"/>
        <c:axId val="2094734554"/>
        <c:axId val="2094734552"/>
      </c:barChart>
      <c:catAx>
        <c:axId val="2094734554"/>
        <c:scaling>
          <c:orientation val="minMax"/>
        </c:scaling>
        <c:delete val="0"/>
        <c:axPos val="l"/>
        <c:numFmt formatCode="General" sourceLinked="1"/>
        <c:majorTickMark val="out"/>
        <c:minorTickMark val="none"/>
        <c:tickLblPos val="nextTo"/>
        <c:spPr>
          <a:ln w="12700" cap="flat">
            <a:noFill/>
            <a:prstDash val="solid"/>
            <a:round/>
          </a:ln>
        </c:spPr>
        <c:crossAx val="2094734552"/>
        <c:crosses val="autoZero"/>
        <c:auto val="1"/>
        <c:lblAlgn val="ctr"/>
        <c:lblOffset val="100"/>
        <c:noMultiLvlLbl val="1"/>
      </c:catAx>
      <c:valAx>
        <c:axId val="2094734552"/>
        <c:scaling>
          <c:orientation val="minMax"/>
          <c:max val="54.983999999999995"/>
          <c:min val="0"/>
        </c:scaling>
        <c:delete val="1"/>
        <c:axPos val="b"/>
        <c:numFmt formatCode="General" sourceLinked="0"/>
        <c:majorTickMark val="out"/>
        <c:minorTickMark val="none"/>
        <c:tickLblPos val="low"/>
        <c:crossAx val="2094734554"/>
        <c:crosses val="autoZero"/>
        <c:crossBetween val="between"/>
      </c:valAx>
      <c:spPr>
        <a:noFill/>
        <a:ln>
          <a:noFill/>
        </a:ln>
        <a:effectLst/>
      </c:spPr>
    </c:plotArea>
    <c:plotVisOnly val="1"/>
    <c:dispBlanksAs val="span"/>
    <c:showDLblsOverMax val="1"/>
  </c:chart>
  <c:spPr>
    <a:noFill/>
    <a:ln>
      <a:noFill/>
    </a:ln>
    <a:effectLst/>
  </c:spPr>
  <c:txPr>
    <a:bodyPr/>
    <a:lstStyle/>
    <a:p>
      <a:pPr>
        <a:defRPr sz="1200" b="1">
          <a:solidFill>
            <a:schemeClr val="accent1">
              <a:lumMod val="50000"/>
            </a:schemeClr>
          </a:solidFill>
        </a:defRPr>
      </a:pPr>
      <a:endParaRPr lang="el-GR"/>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1"/>
  <c:style val="2"/>
  <c:chart>
    <c:autoTitleDeleted val="1"/>
    <c:plotArea>
      <c:layout/>
      <c:barChart>
        <c:barDir val="bar"/>
        <c:grouping val="clustered"/>
        <c:varyColors val="0"/>
        <c:ser>
          <c:idx val="0"/>
          <c:order val="0"/>
          <c:tx>
            <c:strRef>
              <c:f>Sheet1!$B$1</c:f>
              <c:strCache>
                <c:ptCount val="1"/>
                <c:pt idx="0">
                  <c:v>%</c:v>
                </c:pt>
              </c:strCache>
            </c:strRef>
          </c:tx>
          <c:spPr>
            <a:solidFill>
              <a:srgbClr val="8A949E"/>
            </a:solidFill>
            <a:effectLst/>
          </c:spPr>
          <c:invertIfNegative val="0"/>
          <c:dPt>
            <c:idx val="0"/>
            <c:invertIfNegative val="0"/>
            <c:bubble3D val="0"/>
            <c:extLst>
              <c:ext xmlns:c16="http://schemas.microsoft.com/office/drawing/2014/chart" uri="{C3380CC4-5D6E-409C-BE32-E72D297353CC}">
                <c16:uniqueId val="{00000001-3859-4854-B48D-5773E209187E}"/>
              </c:ext>
            </c:extLst>
          </c:dPt>
          <c:dPt>
            <c:idx val="1"/>
            <c:invertIfNegative val="0"/>
            <c:bubble3D val="0"/>
            <c:spPr>
              <a:solidFill>
                <a:srgbClr val="1B3A5C"/>
              </a:solidFill>
              <a:effectLst/>
            </c:spPr>
            <c:extLst>
              <c:ext xmlns:c16="http://schemas.microsoft.com/office/drawing/2014/chart" uri="{C3380CC4-5D6E-409C-BE32-E72D297353CC}">
                <c16:uniqueId val="{00000003-3859-4854-B48D-5773E209187E}"/>
              </c:ext>
            </c:extLst>
          </c:dPt>
          <c:dPt>
            <c:idx val="2"/>
            <c:invertIfNegative val="0"/>
            <c:bubble3D val="0"/>
            <c:spPr>
              <a:solidFill>
                <a:srgbClr val="1B3A5C"/>
              </a:solidFill>
              <a:effectLst/>
            </c:spPr>
            <c:extLst>
              <c:ext xmlns:c16="http://schemas.microsoft.com/office/drawing/2014/chart" uri="{C3380CC4-5D6E-409C-BE32-E72D297353CC}">
                <c16:uniqueId val="{00000005-3859-4854-B48D-5773E209187E}"/>
              </c:ext>
            </c:extLst>
          </c:dPt>
          <c:dPt>
            <c:idx val="3"/>
            <c:invertIfNegative val="0"/>
            <c:bubble3D val="0"/>
            <c:spPr>
              <a:solidFill>
                <a:srgbClr val="1B3A5C"/>
              </a:solidFill>
              <a:effectLst/>
            </c:spPr>
            <c:extLst>
              <c:ext xmlns:c16="http://schemas.microsoft.com/office/drawing/2014/chart" uri="{C3380CC4-5D6E-409C-BE32-E72D297353CC}">
                <c16:uniqueId val="{00000007-3859-4854-B48D-5773E209187E}"/>
              </c:ext>
            </c:extLst>
          </c:dPt>
          <c:dPt>
            <c:idx val="4"/>
            <c:invertIfNegative val="0"/>
            <c:bubble3D val="0"/>
            <c:spPr>
              <a:solidFill>
                <a:srgbClr val="1B3A5C"/>
              </a:solidFill>
              <a:effectLst/>
            </c:spPr>
            <c:extLst>
              <c:ext xmlns:c16="http://schemas.microsoft.com/office/drawing/2014/chart" uri="{C3380CC4-5D6E-409C-BE32-E72D297353CC}">
                <c16:uniqueId val="{00000009-3859-4854-B48D-5773E209187E}"/>
              </c:ext>
            </c:extLst>
          </c:dPt>
          <c:dPt>
            <c:idx val="5"/>
            <c:invertIfNegative val="0"/>
            <c:bubble3D val="0"/>
            <c:spPr>
              <a:solidFill>
                <a:srgbClr val="1B3A5C"/>
              </a:solidFill>
              <a:effectLst/>
            </c:spPr>
            <c:extLst>
              <c:ext xmlns:c16="http://schemas.microsoft.com/office/drawing/2014/chart" uri="{C3380CC4-5D6E-409C-BE32-E72D297353CC}">
                <c16:uniqueId val="{0000000B-3859-4854-B48D-5773E209187E}"/>
              </c:ext>
            </c:extLst>
          </c:dPt>
          <c:dPt>
            <c:idx val="6"/>
            <c:invertIfNegative val="0"/>
            <c:bubble3D val="0"/>
            <c:spPr>
              <a:solidFill>
                <a:srgbClr val="1B3A5C"/>
              </a:solidFill>
              <a:effectLst/>
            </c:spPr>
            <c:extLst>
              <c:ext xmlns:c16="http://schemas.microsoft.com/office/drawing/2014/chart" uri="{C3380CC4-5D6E-409C-BE32-E72D297353CC}">
                <c16:uniqueId val="{0000000D-3859-4854-B48D-5773E209187E}"/>
              </c:ext>
            </c:extLst>
          </c:dPt>
          <c:dPt>
            <c:idx val="7"/>
            <c:invertIfNegative val="0"/>
            <c:bubble3D val="0"/>
            <c:spPr>
              <a:solidFill>
                <a:srgbClr val="1B3A5C"/>
              </a:solidFill>
              <a:effectLst/>
            </c:spPr>
            <c:extLst>
              <c:ext xmlns:c16="http://schemas.microsoft.com/office/drawing/2014/chart" uri="{C3380CC4-5D6E-409C-BE32-E72D297353CC}">
                <c16:uniqueId val="{0000000F-3859-4854-B48D-5773E209187E}"/>
              </c:ext>
            </c:extLst>
          </c:dPt>
          <c:dPt>
            <c:idx val="8"/>
            <c:invertIfNegative val="0"/>
            <c:bubble3D val="0"/>
            <c:spPr>
              <a:solidFill>
                <a:srgbClr val="1B3A5C"/>
              </a:solidFill>
              <a:effectLst/>
            </c:spPr>
            <c:extLst>
              <c:ext xmlns:c16="http://schemas.microsoft.com/office/drawing/2014/chart" uri="{C3380CC4-5D6E-409C-BE32-E72D297353CC}">
                <c16:uniqueId val="{00000011-3859-4854-B48D-5773E209187E}"/>
              </c:ext>
            </c:extLst>
          </c:dPt>
          <c:dPt>
            <c:idx val="9"/>
            <c:invertIfNegative val="0"/>
            <c:bubble3D val="0"/>
            <c:spPr>
              <a:solidFill>
                <a:srgbClr val="1B3A5C"/>
              </a:solidFill>
              <a:effectLst/>
            </c:spPr>
            <c:extLst>
              <c:ext xmlns:c16="http://schemas.microsoft.com/office/drawing/2014/chart" uri="{C3380CC4-5D6E-409C-BE32-E72D297353CC}">
                <c16:uniqueId val="{00000013-3859-4854-B48D-5773E209187E}"/>
              </c:ext>
            </c:extLst>
          </c:dPt>
          <c:dPt>
            <c:idx val="10"/>
            <c:invertIfNegative val="0"/>
            <c:bubble3D val="0"/>
            <c:spPr>
              <a:solidFill>
                <a:srgbClr val="9E2A2B"/>
              </a:solidFill>
              <a:effectLst/>
            </c:spPr>
            <c:extLst>
              <c:ext xmlns:c16="http://schemas.microsoft.com/office/drawing/2014/chart" uri="{C3380CC4-5D6E-409C-BE32-E72D297353CC}">
                <c16:uniqueId val="{00000015-3859-4854-B48D-5773E209187E}"/>
              </c:ext>
            </c:extLst>
          </c:dPt>
          <c:dLbls>
            <c:numFmt formatCode="0.0&quot;%&quot;"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ΔΓ/ΔΑ</c:v>
                </c:pt>
                <c:pt idx="1">
                  <c:v>Κοινωνικές κινητοποιήσεις</c:v>
                </c:pt>
                <c:pt idx="2">
                  <c:v>Αύξηση ανεργίας</c:v>
                </c:pt>
                <c:pt idx="3">
                  <c:v>Εσωκομματικές συγκρούσεις</c:v>
                </c:pt>
                <c:pt idx="4">
                  <c:v>Κοινωνικές ανισότητες</c:v>
                </c:pt>
                <c:pt idx="5">
                  <c:v>Αποτυχία σε εθνικά θέματα</c:v>
                </c:pt>
                <c:pt idx="6">
                  <c:v>Κόπωση από τη μακρά παραμονή στην εξουσία</c:v>
                </c:pt>
                <c:pt idx="7">
                  <c:v>Οικονομική ύφεση</c:v>
                </c:pt>
                <c:pt idx="8">
                  <c:v>Ισχυρή αντιπολίτευση</c:v>
                </c:pt>
                <c:pt idx="9">
                  <c:v>Σκάνδαλα / διαφθορά</c:v>
                </c:pt>
                <c:pt idx="10">
                  <c:v>Ακρίβεια / κόστος ζωής</c:v>
                </c:pt>
              </c:strCache>
            </c:strRef>
          </c:cat>
          <c:val>
            <c:numRef>
              <c:f>Sheet1!$B$2:$B$12</c:f>
              <c:numCache>
                <c:formatCode>General</c:formatCode>
                <c:ptCount val="11"/>
                <c:pt idx="0">
                  <c:v>2</c:v>
                </c:pt>
                <c:pt idx="1">
                  <c:v>5.6</c:v>
                </c:pt>
                <c:pt idx="2">
                  <c:v>6.6</c:v>
                </c:pt>
                <c:pt idx="3">
                  <c:v>8.5</c:v>
                </c:pt>
                <c:pt idx="4">
                  <c:v>8.8000000000000007</c:v>
                </c:pt>
                <c:pt idx="5">
                  <c:v>8.9</c:v>
                </c:pt>
                <c:pt idx="6">
                  <c:v>10.1</c:v>
                </c:pt>
                <c:pt idx="7">
                  <c:v>12.3</c:v>
                </c:pt>
                <c:pt idx="8">
                  <c:v>14.9</c:v>
                </c:pt>
                <c:pt idx="9">
                  <c:v>51.3</c:v>
                </c:pt>
                <c:pt idx="10">
                  <c:v>53.2</c:v>
                </c:pt>
              </c:numCache>
            </c:numRef>
          </c:val>
          <c:extLst>
            <c:ext xmlns:c16="http://schemas.microsoft.com/office/drawing/2014/chart" uri="{C3380CC4-5D6E-409C-BE32-E72D297353CC}">
              <c16:uniqueId val="{00000016-3859-4854-B48D-5773E209187E}"/>
            </c:ext>
          </c:extLst>
        </c:ser>
        <c:dLbls>
          <c:showLegendKey val="0"/>
          <c:showVal val="1"/>
          <c:showCatName val="0"/>
          <c:showSerName val="0"/>
          <c:showPercent val="0"/>
          <c:showBubbleSize val="0"/>
        </c:dLbls>
        <c:gapWidth val="42"/>
        <c:axId val="2094734554"/>
        <c:axId val="2094734552"/>
      </c:barChart>
      <c:catAx>
        <c:axId val="2094734554"/>
        <c:scaling>
          <c:orientation val="minMax"/>
        </c:scaling>
        <c:delete val="0"/>
        <c:axPos val="l"/>
        <c:numFmt formatCode="General" sourceLinked="1"/>
        <c:majorTickMark val="out"/>
        <c:minorTickMark val="none"/>
        <c:tickLblPos val="nextTo"/>
        <c:spPr>
          <a:ln w="12700" cap="flat">
            <a:noFill/>
            <a:prstDash val="solid"/>
            <a:round/>
          </a:ln>
        </c:spPr>
        <c:crossAx val="2094734552"/>
        <c:crosses val="autoZero"/>
        <c:auto val="1"/>
        <c:lblAlgn val="ctr"/>
        <c:lblOffset val="100"/>
        <c:noMultiLvlLbl val="1"/>
      </c:catAx>
      <c:valAx>
        <c:axId val="2094734552"/>
        <c:scaling>
          <c:orientation val="minMax"/>
          <c:max val="61.711999999999996"/>
          <c:min val="0"/>
        </c:scaling>
        <c:delete val="1"/>
        <c:axPos val="b"/>
        <c:numFmt formatCode="General" sourceLinked="0"/>
        <c:majorTickMark val="out"/>
        <c:minorTickMark val="none"/>
        <c:tickLblPos val="low"/>
        <c:crossAx val="2094734554"/>
        <c:crosses val="autoZero"/>
        <c:crossBetween val="between"/>
      </c:valAx>
      <c:spPr>
        <a:noFill/>
        <a:ln>
          <a:noFill/>
        </a:ln>
        <a:effectLst/>
      </c:spPr>
    </c:plotArea>
    <c:plotVisOnly val="1"/>
    <c:dispBlanksAs val="span"/>
    <c:showDLblsOverMax val="1"/>
  </c:chart>
  <c:spPr>
    <a:noFill/>
    <a:ln>
      <a:noFill/>
    </a:ln>
    <a:effectLst/>
  </c:spPr>
  <c:txPr>
    <a:bodyPr/>
    <a:lstStyle/>
    <a:p>
      <a:pPr>
        <a:defRPr sz="1200" b="1">
          <a:solidFill>
            <a:schemeClr val="accent1">
              <a:lumMod val="50000"/>
            </a:schemeClr>
          </a:solidFill>
        </a:defRPr>
      </a:pPr>
      <a:endParaRPr lang="el-GR"/>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1"/>
  <c:style val="2"/>
  <c:chart>
    <c:autoTitleDeleted val="1"/>
    <c:plotArea>
      <c:layout/>
      <c:barChart>
        <c:barDir val="bar"/>
        <c:grouping val="clustered"/>
        <c:varyColors val="0"/>
        <c:ser>
          <c:idx val="0"/>
          <c:order val="0"/>
          <c:tx>
            <c:strRef>
              <c:f>Sheet1!$B$1</c:f>
              <c:strCache>
                <c:ptCount val="1"/>
                <c:pt idx="0">
                  <c:v>%</c:v>
                </c:pt>
              </c:strCache>
            </c:strRef>
          </c:tx>
          <c:spPr>
            <a:solidFill>
              <a:srgbClr val="8A949E"/>
            </a:solidFill>
            <a:effectLst/>
          </c:spPr>
          <c:invertIfNegative val="0"/>
          <c:dPt>
            <c:idx val="0"/>
            <c:invertIfNegative val="0"/>
            <c:bubble3D val="0"/>
            <c:extLst>
              <c:ext xmlns:c16="http://schemas.microsoft.com/office/drawing/2014/chart" uri="{C3380CC4-5D6E-409C-BE32-E72D297353CC}">
                <c16:uniqueId val="{00000001-70F8-48AF-A51C-F17E6738DB5C}"/>
              </c:ext>
            </c:extLst>
          </c:dPt>
          <c:dPt>
            <c:idx val="1"/>
            <c:invertIfNegative val="0"/>
            <c:bubble3D val="0"/>
            <c:spPr>
              <a:solidFill>
                <a:srgbClr val="1B3A5C"/>
              </a:solidFill>
              <a:effectLst/>
            </c:spPr>
            <c:extLst>
              <c:ext xmlns:c16="http://schemas.microsoft.com/office/drawing/2014/chart" uri="{C3380CC4-5D6E-409C-BE32-E72D297353CC}">
                <c16:uniqueId val="{00000003-70F8-48AF-A51C-F17E6738DB5C}"/>
              </c:ext>
            </c:extLst>
          </c:dPt>
          <c:dPt>
            <c:idx val="2"/>
            <c:invertIfNegative val="0"/>
            <c:bubble3D val="0"/>
            <c:spPr>
              <a:solidFill>
                <a:srgbClr val="1B3A5C"/>
              </a:solidFill>
              <a:effectLst/>
            </c:spPr>
            <c:extLst>
              <c:ext xmlns:c16="http://schemas.microsoft.com/office/drawing/2014/chart" uri="{C3380CC4-5D6E-409C-BE32-E72D297353CC}">
                <c16:uniqueId val="{00000005-70F8-48AF-A51C-F17E6738DB5C}"/>
              </c:ext>
            </c:extLst>
          </c:dPt>
          <c:dPt>
            <c:idx val="3"/>
            <c:invertIfNegative val="0"/>
            <c:bubble3D val="0"/>
            <c:spPr>
              <a:solidFill>
                <a:srgbClr val="1B3A5C"/>
              </a:solidFill>
              <a:effectLst/>
            </c:spPr>
            <c:extLst>
              <c:ext xmlns:c16="http://schemas.microsoft.com/office/drawing/2014/chart" uri="{C3380CC4-5D6E-409C-BE32-E72D297353CC}">
                <c16:uniqueId val="{00000007-70F8-48AF-A51C-F17E6738DB5C}"/>
              </c:ext>
            </c:extLst>
          </c:dPt>
          <c:dPt>
            <c:idx val="4"/>
            <c:invertIfNegative val="0"/>
            <c:bubble3D val="0"/>
            <c:spPr>
              <a:solidFill>
                <a:srgbClr val="1B3A5C"/>
              </a:solidFill>
              <a:effectLst/>
            </c:spPr>
            <c:extLst>
              <c:ext xmlns:c16="http://schemas.microsoft.com/office/drawing/2014/chart" uri="{C3380CC4-5D6E-409C-BE32-E72D297353CC}">
                <c16:uniqueId val="{00000009-70F8-48AF-A51C-F17E6738DB5C}"/>
              </c:ext>
            </c:extLst>
          </c:dPt>
          <c:dPt>
            <c:idx val="5"/>
            <c:invertIfNegative val="0"/>
            <c:bubble3D val="0"/>
            <c:spPr>
              <a:solidFill>
                <a:srgbClr val="1B3A5C"/>
              </a:solidFill>
              <a:effectLst/>
            </c:spPr>
            <c:extLst>
              <c:ext xmlns:c16="http://schemas.microsoft.com/office/drawing/2014/chart" uri="{C3380CC4-5D6E-409C-BE32-E72D297353CC}">
                <c16:uniqueId val="{0000000B-70F8-48AF-A51C-F17E6738DB5C}"/>
              </c:ext>
            </c:extLst>
          </c:dPt>
          <c:dPt>
            <c:idx val="6"/>
            <c:invertIfNegative val="0"/>
            <c:bubble3D val="0"/>
            <c:spPr>
              <a:solidFill>
                <a:srgbClr val="1B3A5C"/>
              </a:solidFill>
              <a:effectLst/>
            </c:spPr>
            <c:extLst>
              <c:ext xmlns:c16="http://schemas.microsoft.com/office/drawing/2014/chart" uri="{C3380CC4-5D6E-409C-BE32-E72D297353CC}">
                <c16:uniqueId val="{0000000D-70F8-48AF-A51C-F17E6738DB5C}"/>
              </c:ext>
            </c:extLst>
          </c:dPt>
          <c:dPt>
            <c:idx val="7"/>
            <c:invertIfNegative val="0"/>
            <c:bubble3D val="0"/>
            <c:spPr>
              <a:solidFill>
                <a:srgbClr val="9E2A2B"/>
              </a:solidFill>
              <a:effectLst/>
            </c:spPr>
            <c:extLst>
              <c:ext xmlns:c16="http://schemas.microsoft.com/office/drawing/2014/chart" uri="{C3380CC4-5D6E-409C-BE32-E72D297353CC}">
                <c16:uniqueId val="{0000000F-70F8-48AF-A51C-F17E6738DB5C}"/>
              </c:ext>
            </c:extLst>
          </c:dPt>
          <c:dLbls>
            <c:numFmt formatCode="0.0&quot;%&quot;"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ΔΓ/ΔΑ</c:v>
                </c:pt>
                <c:pt idx="1">
                  <c:v>Άλλον</c:v>
                </c:pt>
                <c:pt idx="2">
                  <c:v>Διεθνείς κρίσεις</c:v>
                </c:pt>
                <c:pt idx="3">
                  <c:v>Μια εθνική αποτυχία</c:v>
                </c:pt>
                <c:pt idx="4">
                  <c:v>Η εμφάνιση νέας αντιπολίτευσης</c:v>
                </c:pt>
                <c:pt idx="5">
                  <c:v>Θεσμικά / ζητήματα διαφάνειας</c:v>
                </c:pt>
                <c:pt idx="6">
                  <c:v>Κοινωνική δυσαρέσκεια</c:v>
                </c:pt>
                <c:pt idx="7">
                  <c:v>Οικονομικά προβλήματα</c:v>
                </c:pt>
              </c:strCache>
            </c:strRef>
          </c:cat>
          <c:val>
            <c:numRef>
              <c:f>Sheet1!$B$2:$B$9</c:f>
              <c:numCache>
                <c:formatCode>General</c:formatCode>
                <c:ptCount val="8"/>
                <c:pt idx="0">
                  <c:v>2.6</c:v>
                </c:pt>
                <c:pt idx="1">
                  <c:v>1.7</c:v>
                </c:pt>
                <c:pt idx="2">
                  <c:v>4.0999999999999996</c:v>
                </c:pt>
                <c:pt idx="3">
                  <c:v>9</c:v>
                </c:pt>
                <c:pt idx="4">
                  <c:v>9.8000000000000007</c:v>
                </c:pt>
                <c:pt idx="5">
                  <c:v>18.7</c:v>
                </c:pt>
                <c:pt idx="6">
                  <c:v>22.5</c:v>
                </c:pt>
                <c:pt idx="7">
                  <c:v>31.6</c:v>
                </c:pt>
              </c:numCache>
            </c:numRef>
          </c:val>
          <c:extLst>
            <c:ext xmlns:c16="http://schemas.microsoft.com/office/drawing/2014/chart" uri="{C3380CC4-5D6E-409C-BE32-E72D297353CC}">
              <c16:uniqueId val="{00000010-70F8-48AF-A51C-F17E6738DB5C}"/>
            </c:ext>
          </c:extLst>
        </c:ser>
        <c:dLbls>
          <c:showLegendKey val="0"/>
          <c:showVal val="1"/>
          <c:showCatName val="0"/>
          <c:showSerName val="0"/>
          <c:showPercent val="0"/>
          <c:showBubbleSize val="0"/>
        </c:dLbls>
        <c:gapWidth val="42"/>
        <c:axId val="2094734554"/>
        <c:axId val="2094734552"/>
      </c:barChart>
      <c:catAx>
        <c:axId val="2094734554"/>
        <c:scaling>
          <c:orientation val="minMax"/>
        </c:scaling>
        <c:delete val="0"/>
        <c:axPos val="l"/>
        <c:numFmt formatCode="General" sourceLinked="1"/>
        <c:majorTickMark val="out"/>
        <c:minorTickMark val="none"/>
        <c:tickLblPos val="nextTo"/>
        <c:spPr>
          <a:ln w="12700" cap="flat">
            <a:noFill/>
            <a:prstDash val="solid"/>
            <a:round/>
          </a:ln>
        </c:spPr>
        <c:crossAx val="2094734552"/>
        <c:crosses val="autoZero"/>
        <c:auto val="1"/>
        <c:lblAlgn val="ctr"/>
        <c:lblOffset val="100"/>
        <c:noMultiLvlLbl val="1"/>
      </c:catAx>
      <c:valAx>
        <c:axId val="2094734552"/>
        <c:scaling>
          <c:orientation val="minMax"/>
          <c:max val="36.655999999999999"/>
          <c:min val="0"/>
        </c:scaling>
        <c:delete val="1"/>
        <c:axPos val="b"/>
        <c:numFmt formatCode="General" sourceLinked="0"/>
        <c:majorTickMark val="out"/>
        <c:minorTickMark val="none"/>
        <c:tickLblPos val="low"/>
        <c:crossAx val="2094734554"/>
        <c:crosses val="autoZero"/>
        <c:crossBetween val="between"/>
      </c:valAx>
      <c:spPr>
        <a:noFill/>
        <a:ln>
          <a:noFill/>
        </a:ln>
        <a:effectLst/>
      </c:spPr>
    </c:plotArea>
    <c:plotVisOnly val="1"/>
    <c:dispBlanksAs val="span"/>
    <c:showDLblsOverMax val="1"/>
  </c:chart>
  <c:spPr>
    <a:noFill/>
    <a:ln>
      <a:noFill/>
    </a:ln>
    <a:effectLst/>
  </c:spPr>
  <c:txPr>
    <a:bodyPr/>
    <a:lstStyle/>
    <a:p>
      <a:pPr>
        <a:defRPr sz="1200" b="1">
          <a:solidFill>
            <a:schemeClr val="accent1">
              <a:lumMod val="50000"/>
            </a:schemeClr>
          </a:solidFill>
        </a:defRPr>
      </a:pPr>
      <a:endParaRPr lang="el-GR"/>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1"/>
  <c:style val="2"/>
  <c:chart>
    <c:autoTitleDeleted val="1"/>
    <c:plotArea>
      <c:layout/>
      <c:barChart>
        <c:barDir val="bar"/>
        <c:grouping val="clustered"/>
        <c:varyColors val="0"/>
        <c:ser>
          <c:idx val="0"/>
          <c:order val="0"/>
          <c:tx>
            <c:strRef>
              <c:f>Sheet1!$B$1</c:f>
              <c:strCache>
                <c:ptCount val="1"/>
                <c:pt idx="0">
                  <c:v>%</c:v>
                </c:pt>
              </c:strCache>
            </c:strRef>
          </c:tx>
          <c:spPr>
            <a:solidFill>
              <a:srgbClr val="8A949E"/>
            </a:solidFill>
            <a:effectLst/>
          </c:spPr>
          <c:invertIfNegative val="0"/>
          <c:dPt>
            <c:idx val="0"/>
            <c:invertIfNegative val="0"/>
            <c:bubble3D val="0"/>
            <c:extLst>
              <c:ext xmlns:c16="http://schemas.microsoft.com/office/drawing/2014/chart" uri="{C3380CC4-5D6E-409C-BE32-E72D297353CC}">
                <c16:uniqueId val="{00000001-4A3F-4CA3-AC99-071A2B0E770F}"/>
              </c:ext>
            </c:extLst>
          </c:dPt>
          <c:dPt>
            <c:idx val="1"/>
            <c:invertIfNegative val="0"/>
            <c:bubble3D val="0"/>
            <c:spPr>
              <a:solidFill>
                <a:srgbClr val="1B3A5C"/>
              </a:solidFill>
              <a:effectLst/>
            </c:spPr>
            <c:extLst>
              <c:ext xmlns:c16="http://schemas.microsoft.com/office/drawing/2014/chart" uri="{C3380CC4-5D6E-409C-BE32-E72D297353CC}">
                <c16:uniqueId val="{00000003-4A3F-4CA3-AC99-071A2B0E770F}"/>
              </c:ext>
            </c:extLst>
          </c:dPt>
          <c:dPt>
            <c:idx val="2"/>
            <c:invertIfNegative val="0"/>
            <c:bubble3D val="0"/>
            <c:spPr>
              <a:solidFill>
                <a:srgbClr val="1B3A5C"/>
              </a:solidFill>
              <a:effectLst/>
            </c:spPr>
            <c:extLst>
              <c:ext xmlns:c16="http://schemas.microsoft.com/office/drawing/2014/chart" uri="{C3380CC4-5D6E-409C-BE32-E72D297353CC}">
                <c16:uniqueId val="{00000005-4A3F-4CA3-AC99-071A2B0E770F}"/>
              </c:ext>
            </c:extLst>
          </c:dPt>
          <c:dPt>
            <c:idx val="3"/>
            <c:invertIfNegative val="0"/>
            <c:bubble3D val="0"/>
            <c:spPr>
              <a:solidFill>
                <a:srgbClr val="1B3A5C"/>
              </a:solidFill>
              <a:effectLst/>
            </c:spPr>
            <c:extLst>
              <c:ext xmlns:c16="http://schemas.microsoft.com/office/drawing/2014/chart" uri="{C3380CC4-5D6E-409C-BE32-E72D297353CC}">
                <c16:uniqueId val="{00000007-4A3F-4CA3-AC99-071A2B0E770F}"/>
              </c:ext>
            </c:extLst>
          </c:dPt>
          <c:dPt>
            <c:idx val="4"/>
            <c:invertIfNegative val="0"/>
            <c:bubble3D val="0"/>
            <c:spPr>
              <a:solidFill>
                <a:srgbClr val="1B3A5C"/>
              </a:solidFill>
              <a:effectLst/>
            </c:spPr>
            <c:extLst>
              <c:ext xmlns:c16="http://schemas.microsoft.com/office/drawing/2014/chart" uri="{C3380CC4-5D6E-409C-BE32-E72D297353CC}">
                <c16:uniqueId val="{00000009-4A3F-4CA3-AC99-071A2B0E770F}"/>
              </c:ext>
            </c:extLst>
          </c:dPt>
          <c:dPt>
            <c:idx val="5"/>
            <c:invertIfNegative val="0"/>
            <c:bubble3D val="0"/>
            <c:spPr>
              <a:solidFill>
                <a:srgbClr val="1B3A5C"/>
              </a:solidFill>
              <a:effectLst/>
            </c:spPr>
            <c:extLst>
              <c:ext xmlns:c16="http://schemas.microsoft.com/office/drawing/2014/chart" uri="{C3380CC4-5D6E-409C-BE32-E72D297353CC}">
                <c16:uniqueId val="{0000000B-4A3F-4CA3-AC99-071A2B0E770F}"/>
              </c:ext>
            </c:extLst>
          </c:dPt>
          <c:dPt>
            <c:idx val="6"/>
            <c:invertIfNegative val="0"/>
            <c:bubble3D val="0"/>
            <c:spPr>
              <a:solidFill>
                <a:srgbClr val="1B3A5C"/>
              </a:solidFill>
              <a:effectLst/>
            </c:spPr>
            <c:extLst>
              <c:ext xmlns:c16="http://schemas.microsoft.com/office/drawing/2014/chart" uri="{C3380CC4-5D6E-409C-BE32-E72D297353CC}">
                <c16:uniqueId val="{0000000D-4A3F-4CA3-AC99-071A2B0E770F}"/>
              </c:ext>
            </c:extLst>
          </c:dPt>
          <c:dPt>
            <c:idx val="7"/>
            <c:invertIfNegative val="0"/>
            <c:bubble3D val="0"/>
            <c:spPr>
              <a:solidFill>
                <a:srgbClr val="9E2A2B"/>
              </a:solidFill>
              <a:effectLst/>
            </c:spPr>
            <c:extLst>
              <c:ext xmlns:c16="http://schemas.microsoft.com/office/drawing/2014/chart" uri="{C3380CC4-5D6E-409C-BE32-E72D297353CC}">
                <c16:uniqueId val="{0000000F-4A3F-4CA3-AC99-071A2B0E770F}"/>
              </c:ext>
            </c:extLst>
          </c:dPt>
          <c:dLbls>
            <c:numFmt formatCode="0.0&quot;%&quot;"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ΔΓ/ΔΑ</c:v>
                </c:pt>
                <c:pt idx="1">
                  <c:v>Άλλον</c:v>
                </c:pt>
                <c:pt idx="2">
                  <c:v>Διεθνείς κρίσεις</c:v>
                </c:pt>
                <c:pt idx="3">
                  <c:v>Η εμφάνιση νέας αντιπολίτευσης</c:v>
                </c:pt>
                <c:pt idx="4">
                  <c:v>Μια εθνική αποτυχία</c:v>
                </c:pt>
                <c:pt idx="5">
                  <c:v>Θεσμικά / ζητήματα διαφάνειας</c:v>
                </c:pt>
                <c:pt idx="6">
                  <c:v>Κοινωνική δυσαρέσκεια</c:v>
                </c:pt>
                <c:pt idx="7">
                  <c:v>Οικονομικά προβλήματα</c:v>
                </c:pt>
              </c:strCache>
            </c:strRef>
          </c:cat>
          <c:val>
            <c:numRef>
              <c:f>Sheet1!$B$2:$B$9</c:f>
              <c:numCache>
                <c:formatCode>General</c:formatCode>
                <c:ptCount val="8"/>
                <c:pt idx="0">
                  <c:v>1</c:v>
                </c:pt>
                <c:pt idx="1">
                  <c:v>1</c:v>
                </c:pt>
                <c:pt idx="2">
                  <c:v>6.7</c:v>
                </c:pt>
                <c:pt idx="3">
                  <c:v>6.7</c:v>
                </c:pt>
                <c:pt idx="4">
                  <c:v>10.3</c:v>
                </c:pt>
                <c:pt idx="5">
                  <c:v>17.3</c:v>
                </c:pt>
                <c:pt idx="6">
                  <c:v>20</c:v>
                </c:pt>
                <c:pt idx="7">
                  <c:v>37</c:v>
                </c:pt>
              </c:numCache>
            </c:numRef>
          </c:val>
          <c:extLst>
            <c:ext xmlns:c16="http://schemas.microsoft.com/office/drawing/2014/chart" uri="{C3380CC4-5D6E-409C-BE32-E72D297353CC}">
              <c16:uniqueId val="{00000010-4A3F-4CA3-AC99-071A2B0E770F}"/>
            </c:ext>
          </c:extLst>
        </c:ser>
        <c:dLbls>
          <c:showLegendKey val="0"/>
          <c:showVal val="1"/>
          <c:showCatName val="0"/>
          <c:showSerName val="0"/>
          <c:showPercent val="0"/>
          <c:showBubbleSize val="0"/>
        </c:dLbls>
        <c:gapWidth val="42"/>
        <c:axId val="2094734554"/>
        <c:axId val="2094734552"/>
      </c:barChart>
      <c:catAx>
        <c:axId val="2094734554"/>
        <c:scaling>
          <c:orientation val="minMax"/>
        </c:scaling>
        <c:delete val="0"/>
        <c:axPos val="l"/>
        <c:numFmt formatCode="General" sourceLinked="1"/>
        <c:majorTickMark val="out"/>
        <c:minorTickMark val="none"/>
        <c:tickLblPos val="nextTo"/>
        <c:spPr>
          <a:ln w="12700" cap="flat">
            <a:noFill/>
            <a:prstDash val="solid"/>
            <a:round/>
          </a:ln>
        </c:spPr>
        <c:crossAx val="2094734552"/>
        <c:crosses val="autoZero"/>
        <c:auto val="1"/>
        <c:lblAlgn val="ctr"/>
        <c:lblOffset val="100"/>
        <c:noMultiLvlLbl val="1"/>
      </c:catAx>
      <c:valAx>
        <c:axId val="2094734552"/>
        <c:scaling>
          <c:orientation val="minMax"/>
          <c:max val="42.919999999999995"/>
          <c:min val="0"/>
        </c:scaling>
        <c:delete val="1"/>
        <c:axPos val="b"/>
        <c:numFmt formatCode="General" sourceLinked="0"/>
        <c:majorTickMark val="out"/>
        <c:minorTickMark val="none"/>
        <c:tickLblPos val="low"/>
        <c:crossAx val="2094734554"/>
        <c:crosses val="autoZero"/>
        <c:crossBetween val="between"/>
      </c:valAx>
      <c:spPr>
        <a:noFill/>
        <a:ln>
          <a:noFill/>
        </a:ln>
        <a:effectLst/>
      </c:spPr>
    </c:plotArea>
    <c:plotVisOnly val="1"/>
    <c:dispBlanksAs val="span"/>
    <c:showDLblsOverMax val="1"/>
  </c:chart>
  <c:spPr>
    <a:noFill/>
    <a:ln>
      <a:noFill/>
    </a:ln>
    <a:effectLst/>
  </c:spPr>
  <c:txPr>
    <a:bodyPr/>
    <a:lstStyle/>
    <a:p>
      <a:pPr>
        <a:defRPr sz="1200" b="1">
          <a:solidFill>
            <a:schemeClr val="accent1">
              <a:lumMod val="50000"/>
            </a:schemeClr>
          </a:solidFill>
        </a:defRPr>
      </a:pPr>
      <a:endParaRPr lang="el-GR"/>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0329351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35</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chart" Target="../charts/chart8.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chart" Target="../charts/chart9.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chart" Target="../charts/chart10.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chart" Target="../charts/chart1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chart" Target="../charts/chart1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chart" Target="../charts/chart13.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chart" Target="../charts/chart14.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chart" Target="../charts/chart15.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chart" Target="../charts/chart16.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chart" Target="../charts/chart1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chart" Target="../charts/chart18.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chart" Target="../charts/chart19.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chart" Target="../charts/chart20.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chart" Target="../charts/chart21.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chart" Target="../charts/chart22.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chart" Target="../charts/chart23.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chart" Target="../charts/chart24.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chart" Target="../charts/chart25.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chart" Target="../charts/chart26.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chart" Target="../charts/chart2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chart" Target="../charts/chart1.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0.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chart" Target="../charts/chart28.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chart" Target="../charts/chart29.xm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2.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chart" Target="../charts/chart30.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3.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chart" Target="../charts/chart31.xml"/></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4.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chart" Target="../charts/chart32.xml"/></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5.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chart" Target="../charts/char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chart" Target="../charts/chart3.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chart" Target="../charts/chart4.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chart" Target="../charts/chart5.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chart" Target="../charts/chart6.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chart" Target="../charts/chart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3314F"/>
        </a:solidFill>
        <a:effectLst/>
      </p:bgPr>
    </p:bg>
    <p:spTree>
      <p:nvGrpSpPr>
        <p:cNvPr id="1" name=""/>
        <p:cNvGrpSpPr/>
        <p:nvPr/>
      </p:nvGrpSpPr>
      <p:grpSpPr>
        <a:xfrm>
          <a:off x="0" y="0"/>
          <a:ext cx="0" cy="0"/>
          <a:chOff x="0" y="0"/>
          <a:chExt cx="0" cy="0"/>
        </a:xfrm>
      </p:grpSpPr>
      <p:sp>
        <p:nvSpPr>
          <p:cNvPr id="2" name="Shape 0"/>
          <p:cNvSpPr/>
          <p:nvPr/>
        </p:nvSpPr>
        <p:spPr>
          <a:xfrm>
            <a:off x="6492240" y="-457200"/>
            <a:ext cx="4846320" cy="9144000"/>
          </a:xfrm>
          <a:prstGeom prst="rect">
            <a:avLst/>
          </a:prstGeom>
          <a:solidFill>
            <a:srgbClr val="0C1D33"/>
          </a:solidFill>
          <a:ln/>
        </p:spPr>
        <p:txBody>
          <a:bodyPr/>
          <a:lstStyle/>
          <a:p>
            <a:endParaRPr lang="el-GR"/>
          </a:p>
        </p:txBody>
      </p:sp>
      <p:pic>
        <p:nvPicPr>
          <p:cNvPr id="3" name="Image 0" descr="donut.png"/>
          <p:cNvPicPr>
            <a:picLocks noChangeAspect="1"/>
          </p:cNvPicPr>
          <p:nvPr/>
        </p:nvPicPr>
        <p:blipFill>
          <a:blip r:embed="rId3"/>
          <a:stretch>
            <a:fillRect/>
          </a:stretch>
        </p:blipFill>
        <p:spPr>
          <a:xfrm>
            <a:off x="6629400" y="2148840"/>
            <a:ext cx="4480560" cy="4480560"/>
          </a:xfrm>
          <a:prstGeom prst="rect">
            <a:avLst/>
          </a:prstGeom>
        </p:spPr>
      </p:pic>
      <p:sp>
        <p:nvSpPr>
          <p:cNvPr id="4" name="Shape 1"/>
          <p:cNvSpPr/>
          <p:nvPr/>
        </p:nvSpPr>
        <p:spPr>
          <a:xfrm>
            <a:off x="-1737360" y="6309360"/>
            <a:ext cx="3291840" cy="3291840"/>
          </a:xfrm>
          <a:prstGeom prst="ellipse">
            <a:avLst/>
          </a:prstGeom>
          <a:ln w="19050">
            <a:solidFill>
              <a:srgbClr val="1B3553"/>
            </a:solidFill>
            <a:prstDash val="solid"/>
          </a:ln>
        </p:spPr>
        <p:txBody>
          <a:bodyPr/>
          <a:lstStyle/>
          <a:p>
            <a:endParaRPr lang="el-GR"/>
          </a:p>
        </p:txBody>
      </p:sp>
      <p:sp>
        <p:nvSpPr>
          <p:cNvPr id="5" name="Text 2"/>
          <p:cNvSpPr/>
          <p:nvPr/>
        </p:nvSpPr>
        <p:spPr>
          <a:xfrm>
            <a:off x="777240" y="1874520"/>
            <a:ext cx="5486400" cy="365760"/>
          </a:xfrm>
          <a:prstGeom prst="rect">
            <a:avLst/>
          </a:prstGeom>
          <a:noFill/>
          <a:ln/>
        </p:spPr>
        <p:txBody>
          <a:bodyPr wrap="square" lIns="0" tIns="0" rIns="0" bIns="0" rtlCol="0" anchor="ctr"/>
          <a:lstStyle/>
          <a:p>
            <a:pPr marL="0" indent="0">
              <a:buNone/>
            </a:pPr>
            <a:r>
              <a:rPr lang="en-US" sz="1300" b="1" kern="0" spc="400" dirty="0">
                <a:solidFill>
                  <a:srgbClr val="8FA3BE"/>
                </a:solidFill>
                <a:latin typeface="Calibri" pitchFamily="34" charset="0"/>
                <a:ea typeface="Calibri" pitchFamily="34" charset="-122"/>
                <a:cs typeface="Calibri" pitchFamily="34" charset="-120"/>
              </a:rPr>
              <a:t>ΕΡΕΥΝΑ ΚΟΙΝΗΣ ΓΝΩΜΗΣ</a:t>
            </a:r>
            <a:endParaRPr lang="en-US" sz="1300" dirty="0"/>
          </a:p>
        </p:txBody>
      </p:sp>
      <p:sp>
        <p:nvSpPr>
          <p:cNvPr id="6" name="Text 3"/>
          <p:cNvSpPr/>
          <p:nvPr/>
        </p:nvSpPr>
        <p:spPr>
          <a:xfrm>
            <a:off x="731520" y="2286000"/>
            <a:ext cx="5943600" cy="1737360"/>
          </a:xfrm>
          <a:prstGeom prst="rect">
            <a:avLst/>
          </a:prstGeom>
          <a:noFill/>
          <a:ln/>
        </p:spPr>
        <p:txBody>
          <a:bodyPr wrap="square" lIns="0" tIns="0" rIns="0" bIns="0" rtlCol="0" anchor="ctr"/>
          <a:lstStyle/>
          <a:p>
            <a:pPr marL="0" indent="0">
              <a:lnSpc>
                <a:spcPct val="102000"/>
              </a:lnSpc>
              <a:buNone/>
            </a:pPr>
            <a:r>
              <a:rPr lang="en-US" sz="4800" b="1" dirty="0">
                <a:solidFill>
                  <a:srgbClr val="FFFFFF"/>
                </a:solidFill>
                <a:latin typeface="Cambria" pitchFamily="34" charset="0"/>
                <a:ea typeface="Cambria" pitchFamily="34" charset="-122"/>
                <a:cs typeface="Cambria" pitchFamily="34" charset="-120"/>
              </a:rPr>
              <a:t>Πανελλαδική</a:t>
            </a:r>
            <a:endParaRPr lang="en-US" sz="4800" dirty="0"/>
          </a:p>
          <a:p>
            <a:pPr marL="0" indent="0">
              <a:lnSpc>
                <a:spcPct val="102000"/>
              </a:lnSpc>
              <a:buNone/>
            </a:pPr>
            <a:r>
              <a:rPr lang="en-US" sz="4800" b="1" dirty="0">
                <a:solidFill>
                  <a:srgbClr val="FFFFFF"/>
                </a:solidFill>
                <a:latin typeface="Cambria" pitchFamily="34" charset="0"/>
                <a:ea typeface="Cambria" pitchFamily="34" charset="-122"/>
                <a:cs typeface="Cambria" pitchFamily="34" charset="-120"/>
              </a:rPr>
              <a:t>Έρευνα</a:t>
            </a:r>
            <a:endParaRPr lang="en-US" sz="4800" dirty="0"/>
          </a:p>
        </p:txBody>
      </p:sp>
      <p:sp>
        <p:nvSpPr>
          <p:cNvPr id="7" name="Text 4"/>
          <p:cNvSpPr/>
          <p:nvPr/>
        </p:nvSpPr>
        <p:spPr>
          <a:xfrm>
            <a:off x="777240" y="4160520"/>
            <a:ext cx="5760720" cy="640080"/>
          </a:xfrm>
          <a:prstGeom prst="rect">
            <a:avLst/>
          </a:prstGeom>
          <a:noFill/>
          <a:ln/>
        </p:spPr>
        <p:txBody>
          <a:bodyPr wrap="square" lIns="0" tIns="0" rIns="0" bIns="0" rtlCol="0" anchor="ctr"/>
          <a:lstStyle/>
          <a:p>
            <a:pPr marL="0" indent="0">
              <a:buNone/>
            </a:pPr>
            <a:r>
              <a:rPr lang="en-US" sz="2700" i="1" dirty="0">
                <a:solidFill>
                  <a:srgbClr val="D98A3D"/>
                </a:solidFill>
                <a:latin typeface="Cambria" pitchFamily="34" charset="0"/>
                <a:ea typeface="Cambria" pitchFamily="34" charset="-122"/>
                <a:cs typeface="Cambria" pitchFamily="34" charset="-120"/>
              </a:rPr>
              <a:t>Κεντροδεξιά στην Ελλάδα</a:t>
            </a:r>
            <a:endParaRPr lang="en-US" sz="2700" dirty="0"/>
          </a:p>
        </p:txBody>
      </p:sp>
      <p:sp>
        <p:nvSpPr>
          <p:cNvPr id="8" name="Text 5"/>
          <p:cNvSpPr/>
          <p:nvPr/>
        </p:nvSpPr>
        <p:spPr>
          <a:xfrm>
            <a:off x="795528" y="5943600"/>
            <a:ext cx="5029200" cy="320040"/>
          </a:xfrm>
          <a:prstGeom prst="rect">
            <a:avLst/>
          </a:prstGeom>
          <a:noFill/>
          <a:ln/>
        </p:spPr>
        <p:txBody>
          <a:bodyPr wrap="square" lIns="0" tIns="0" rIns="0" bIns="0" rtlCol="0" anchor="ctr"/>
          <a:lstStyle/>
          <a:p>
            <a:pPr marL="0" indent="0">
              <a:buNone/>
            </a:pPr>
            <a:r>
              <a:rPr lang="en-US" sz="1200" b="1" kern="0" spc="300" dirty="0">
                <a:solidFill>
                  <a:srgbClr val="8FA3BE"/>
                </a:solidFill>
                <a:latin typeface="Calibri" pitchFamily="34" charset="0"/>
                <a:ea typeface="Calibri" pitchFamily="34" charset="-122"/>
                <a:cs typeface="Calibri" pitchFamily="34" charset="-120"/>
              </a:rPr>
              <a:t>ΠΕΡΙΟΔΟΣ ΔΙΕΞΑΓΩΓΗΣ</a:t>
            </a:r>
            <a:endParaRPr lang="en-US" sz="1200" dirty="0"/>
          </a:p>
        </p:txBody>
      </p:sp>
      <p:sp>
        <p:nvSpPr>
          <p:cNvPr id="9" name="Text 6"/>
          <p:cNvSpPr/>
          <p:nvPr/>
        </p:nvSpPr>
        <p:spPr>
          <a:xfrm>
            <a:off x="777240" y="6272784"/>
            <a:ext cx="5029200" cy="548640"/>
          </a:xfrm>
          <a:prstGeom prst="rect">
            <a:avLst/>
          </a:prstGeom>
          <a:noFill/>
          <a:ln/>
        </p:spPr>
        <p:txBody>
          <a:bodyPr wrap="square" lIns="0" tIns="0" rIns="0" bIns="0" rtlCol="0" anchor="ctr"/>
          <a:lstStyle/>
          <a:p>
            <a:pPr marL="0" indent="0">
              <a:buNone/>
            </a:pPr>
            <a:r>
              <a:rPr lang="en-US" sz="2600" b="1" dirty="0">
                <a:solidFill>
                  <a:srgbClr val="FFFFFF"/>
                </a:solidFill>
                <a:latin typeface="Cambria" pitchFamily="34" charset="0"/>
                <a:ea typeface="Cambria" pitchFamily="34" charset="-122"/>
                <a:cs typeface="Cambria" pitchFamily="34" charset="-120"/>
              </a:rPr>
              <a:t>Ιούνιος 2026</a:t>
            </a:r>
            <a:endParaRPr lang="en-US" sz="2600" dirty="0"/>
          </a:p>
        </p:txBody>
      </p:sp>
      <p:sp>
        <p:nvSpPr>
          <p:cNvPr id="10" name="Shape 7"/>
          <p:cNvSpPr/>
          <p:nvPr/>
        </p:nvSpPr>
        <p:spPr>
          <a:xfrm>
            <a:off x="7269480" y="502920"/>
            <a:ext cx="3154680" cy="987552"/>
          </a:xfrm>
          <a:prstGeom prst="roundRect">
            <a:avLst>
              <a:gd name="adj" fmla="val 9259"/>
            </a:avLst>
          </a:prstGeom>
          <a:solidFill>
            <a:srgbClr val="FFFFFF"/>
          </a:solidFill>
          <a:ln/>
          <a:effectLst>
            <a:outerShdw blurRad="114300" dist="38100" dir="5400000" algn="bl" rotWithShape="0">
              <a:srgbClr val="000000">
                <a:alpha val="35000"/>
              </a:srgbClr>
            </a:outerShdw>
          </a:effectLst>
        </p:spPr>
        <p:txBody>
          <a:bodyPr/>
          <a:lstStyle/>
          <a:p>
            <a:endParaRPr lang="el-GR"/>
          </a:p>
        </p:txBody>
      </p:sp>
      <p:pic>
        <p:nvPicPr>
          <p:cNvPr id="11" name="Image 1" descr="logo_clean.png"/>
          <p:cNvPicPr>
            <a:picLocks noChangeAspect="1"/>
          </p:cNvPicPr>
          <p:nvPr/>
        </p:nvPicPr>
        <p:blipFill>
          <a:blip r:embed="rId4"/>
          <a:stretch>
            <a:fillRect/>
          </a:stretch>
        </p:blipFill>
        <p:spPr>
          <a:xfrm>
            <a:off x="7479792" y="704088"/>
            <a:ext cx="2743200" cy="585216"/>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a:effectLst/>
      </p:bgPr>
    </p:bg>
    <p:spTree>
      <p:nvGrpSpPr>
        <p:cNvPr id="1" name=""/>
        <p:cNvGrpSpPr/>
        <p:nvPr/>
      </p:nvGrpSpPr>
      <p:grpSpPr>
        <a:xfrm>
          <a:off x="0" y="0"/>
          <a:ext cx="0" cy="0"/>
          <a:chOff x="0" y="0"/>
          <a:chExt cx="0" cy="0"/>
        </a:xfrm>
      </p:grpSpPr>
      <p:pic>
        <p:nvPicPr>
          <p:cNvPr id="2" name="Image 0" descr="logo_clean.png"/>
          <p:cNvPicPr>
            <a:picLocks noChangeAspect="1"/>
          </p:cNvPicPr>
          <p:nvPr/>
        </p:nvPicPr>
        <p:blipFill>
          <a:blip r:embed="rId3"/>
          <a:stretch>
            <a:fillRect/>
          </a:stretch>
        </p:blipFill>
        <p:spPr>
          <a:xfrm>
            <a:off x="9098280" y="384048"/>
            <a:ext cx="1371600" cy="370332"/>
          </a:xfrm>
          <a:prstGeom prst="rect">
            <a:avLst/>
          </a:prstGeom>
        </p:spPr>
      </p:pic>
      <p:sp>
        <p:nvSpPr>
          <p:cNvPr id="3" name="Text 0"/>
          <p:cNvSpPr/>
          <p:nvPr/>
        </p:nvSpPr>
        <p:spPr>
          <a:xfrm>
            <a:off x="548640" y="411480"/>
            <a:ext cx="8321040" cy="1005840"/>
          </a:xfrm>
          <a:prstGeom prst="rect">
            <a:avLst/>
          </a:prstGeom>
          <a:noFill/>
          <a:ln/>
        </p:spPr>
        <p:txBody>
          <a:bodyPr wrap="square" lIns="0" tIns="0" rIns="0" bIns="0" rtlCol="0" anchor="t"/>
          <a:lstStyle/>
          <a:p>
            <a:pPr marL="0" indent="0">
              <a:lnSpc>
                <a:spcPct val="100000"/>
              </a:lnSpc>
              <a:buNone/>
            </a:pPr>
            <a:r>
              <a:rPr lang="en-US" sz="1850" b="1" dirty="0">
                <a:solidFill>
                  <a:srgbClr val="13314F"/>
                </a:solidFill>
                <a:latin typeface="Cambria" pitchFamily="34" charset="0"/>
                <a:ea typeface="Cambria" pitchFamily="34" charset="-122"/>
                <a:cs typeface="Cambria" pitchFamily="34" charset="-120"/>
              </a:rPr>
              <a:t>Ποιον παράγοντα θεωρείτε πιο επικίνδυνο πολιτικά για την κυριαρχία της κεντροδεξιάς;</a:t>
            </a:r>
            <a:endParaRPr lang="en-US" sz="1850" dirty="0"/>
          </a:p>
        </p:txBody>
      </p:sp>
      <p:sp>
        <p:nvSpPr>
          <p:cNvPr id="4" name="Text 1"/>
          <p:cNvSpPr/>
          <p:nvPr/>
        </p:nvSpPr>
        <p:spPr>
          <a:xfrm>
            <a:off x="566928" y="1517904"/>
            <a:ext cx="8229600" cy="292608"/>
          </a:xfrm>
          <a:prstGeom prst="rect">
            <a:avLst/>
          </a:prstGeom>
          <a:noFill/>
          <a:ln/>
        </p:spPr>
        <p:txBody>
          <a:bodyPr wrap="square" lIns="0" tIns="0" rIns="0" bIns="0" rtlCol="0" anchor="ctr"/>
          <a:lstStyle/>
          <a:p>
            <a:pPr marL="0" indent="0">
              <a:buNone/>
            </a:pPr>
            <a:r>
              <a:rPr lang="en-US" sz="1200" b="1" kern="0" spc="200" dirty="0">
                <a:solidFill>
                  <a:srgbClr val="C00000"/>
                </a:solidFill>
                <a:latin typeface="Calibri" pitchFamily="34" charset="0"/>
                <a:ea typeface="Calibri" pitchFamily="34" charset="-122"/>
                <a:cs typeface="Calibri" pitchFamily="34" charset="-120"/>
              </a:rPr>
              <a:t>ΣΎΝΟΛΟ ΔΕΊΓΜΑΤΟΣ</a:t>
            </a:r>
            <a:endParaRPr lang="en-US" sz="1200" dirty="0">
              <a:solidFill>
                <a:srgbClr val="C00000"/>
              </a:solidFill>
            </a:endParaRPr>
          </a:p>
        </p:txBody>
      </p:sp>
      <p:graphicFrame>
        <p:nvGraphicFramePr>
          <p:cNvPr id="5" name="Chart 0"/>
          <p:cNvGraphicFramePr/>
          <p:nvPr>
            <p:extLst>
              <p:ext uri="{D42A27DB-BD31-4B8C-83A1-F6EECF244321}">
                <p14:modId xmlns:p14="http://schemas.microsoft.com/office/powerpoint/2010/main" val="3260796497"/>
              </p:ext>
            </p:extLst>
          </p:nvPr>
        </p:nvGraphicFramePr>
        <p:xfrm>
          <a:off x="502920" y="1938528"/>
          <a:ext cx="9829800" cy="5486400"/>
        </p:xfrm>
        <a:graphic>
          <a:graphicData uri="http://schemas.openxmlformats.org/drawingml/2006/chart">
            <c:chart xmlns:c="http://schemas.openxmlformats.org/drawingml/2006/chart" xmlns:r="http://schemas.openxmlformats.org/officeDocument/2006/relationships" r:id="rId4"/>
          </a:graphicData>
        </a:graphic>
      </p:graphicFrame>
      <p:sp>
        <p:nvSpPr>
          <p:cNvPr id="6" name="Shape 2"/>
          <p:cNvSpPr/>
          <p:nvPr/>
        </p:nvSpPr>
        <p:spPr>
          <a:xfrm>
            <a:off x="548640" y="7607808"/>
            <a:ext cx="9738360" cy="0"/>
          </a:xfrm>
          <a:prstGeom prst="line">
            <a:avLst/>
          </a:prstGeom>
          <a:noFill/>
          <a:ln w="12700">
            <a:solidFill>
              <a:srgbClr val="D7DEE5"/>
            </a:solidFill>
            <a:prstDash val="solid"/>
          </a:ln>
        </p:spPr>
        <p:txBody>
          <a:bodyPr/>
          <a:lstStyle/>
          <a:p>
            <a:endParaRPr lang="el-GR"/>
          </a:p>
        </p:txBody>
      </p:sp>
      <p:sp>
        <p:nvSpPr>
          <p:cNvPr id="7" name="Text 3"/>
          <p:cNvSpPr/>
          <p:nvPr/>
        </p:nvSpPr>
        <p:spPr>
          <a:xfrm>
            <a:off x="548640" y="7680960"/>
            <a:ext cx="8961120" cy="320040"/>
          </a:xfrm>
          <a:prstGeom prst="rect">
            <a:avLst/>
          </a:prstGeom>
          <a:noFill/>
          <a:ln/>
        </p:spPr>
        <p:txBody>
          <a:bodyPr wrap="square" lIns="0" tIns="0" rIns="0" bIns="0" rtlCol="0" anchor="ctr"/>
          <a:lstStyle/>
          <a:p>
            <a:pPr marL="0" indent="0">
              <a:buNone/>
            </a:pPr>
            <a:r>
              <a:rPr lang="en-US" sz="900" b="1" dirty="0">
                <a:solidFill>
                  <a:schemeClr val="accent1">
                    <a:lumMod val="50000"/>
                  </a:schemeClr>
                </a:solidFill>
                <a:latin typeface="Calibri" pitchFamily="34" charset="0"/>
                <a:ea typeface="Calibri" pitchFamily="34" charset="-122"/>
                <a:cs typeface="Calibri" pitchFamily="34" charset="-120"/>
              </a:rPr>
              <a:t>Πηγή: Opinion Poll για λογαριασμό της Liberal  •  Πανελλαδική έρευνα 23–24 Ιουνίου 2026  •  Μέγεθος δείγματος ν = 1.004</a:t>
            </a:r>
            <a:endParaRPr lang="en-US" sz="900" b="1" dirty="0">
              <a:solidFill>
                <a:schemeClr val="accent1">
                  <a:lumMod val="50000"/>
                </a:schemeClr>
              </a:solidFill>
            </a:endParaRPr>
          </a:p>
        </p:txBody>
      </p:sp>
      <p:sp>
        <p:nvSpPr>
          <p:cNvPr id="8" name="Text 4"/>
          <p:cNvSpPr/>
          <p:nvPr/>
        </p:nvSpPr>
        <p:spPr>
          <a:xfrm>
            <a:off x="9784080" y="7680960"/>
            <a:ext cx="502920" cy="320040"/>
          </a:xfrm>
          <a:prstGeom prst="rect">
            <a:avLst/>
          </a:prstGeom>
          <a:noFill/>
          <a:ln/>
        </p:spPr>
        <p:txBody>
          <a:bodyPr wrap="square" lIns="0" tIns="0" rIns="0" bIns="0" rtlCol="0" anchor="ctr"/>
          <a:lstStyle/>
          <a:p>
            <a:pPr marL="0" indent="0" algn="r">
              <a:buNone/>
            </a:pPr>
            <a:r>
              <a:rPr lang="en-US" sz="1000" dirty="0">
                <a:solidFill>
                  <a:srgbClr val="6A7C8C"/>
                </a:solidFill>
                <a:latin typeface="Calibri" pitchFamily="34" charset="0"/>
                <a:ea typeface="Calibri" pitchFamily="34" charset="-122"/>
                <a:cs typeface="Calibri" pitchFamily="34" charset="-120"/>
              </a:rPr>
              <a:t>8</a:t>
            </a:r>
            <a:endParaRPr lang="en-US" sz="1000" dirty="0"/>
          </a:p>
        </p:txBody>
      </p:sp>
      <p:pic>
        <p:nvPicPr>
          <p:cNvPr id="9" name="Picture 4" descr="ΣΕΔΕΑ | ΚΑΤΑΣΤΑΤΙΚΟ ΣΕΔΕΑ">
            <a:extLst>
              <a:ext uri="{FF2B5EF4-FFF2-40B4-BE49-F238E27FC236}">
                <a16:creationId xmlns:a16="http://schemas.microsoft.com/office/drawing/2014/main" id="{5788AA46-ED3F-E954-0334-BDE6673C22D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98864" y="854964"/>
            <a:ext cx="1371600" cy="62300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a:effectLst/>
      </p:bgPr>
    </p:bg>
    <p:spTree>
      <p:nvGrpSpPr>
        <p:cNvPr id="1" name=""/>
        <p:cNvGrpSpPr/>
        <p:nvPr/>
      </p:nvGrpSpPr>
      <p:grpSpPr>
        <a:xfrm>
          <a:off x="0" y="0"/>
          <a:ext cx="0" cy="0"/>
          <a:chOff x="0" y="0"/>
          <a:chExt cx="0" cy="0"/>
        </a:xfrm>
      </p:grpSpPr>
      <p:pic>
        <p:nvPicPr>
          <p:cNvPr id="2" name="Image 0" descr="logo_clean.png"/>
          <p:cNvPicPr>
            <a:picLocks noChangeAspect="1"/>
          </p:cNvPicPr>
          <p:nvPr/>
        </p:nvPicPr>
        <p:blipFill>
          <a:blip r:embed="rId3"/>
          <a:stretch>
            <a:fillRect/>
          </a:stretch>
        </p:blipFill>
        <p:spPr>
          <a:xfrm>
            <a:off x="9098280" y="384048"/>
            <a:ext cx="1371600" cy="370332"/>
          </a:xfrm>
          <a:prstGeom prst="rect">
            <a:avLst/>
          </a:prstGeom>
        </p:spPr>
      </p:pic>
      <p:sp>
        <p:nvSpPr>
          <p:cNvPr id="3" name="Text 0"/>
          <p:cNvSpPr/>
          <p:nvPr/>
        </p:nvSpPr>
        <p:spPr>
          <a:xfrm>
            <a:off x="548640" y="411480"/>
            <a:ext cx="8321040" cy="1005840"/>
          </a:xfrm>
          <a:prstGeom prst="rect">
            <a:avLst/>
          </a:prstGeom>
          <a:noFill/>
          <a:ln/>
        </p:spPr>
        <p:txBody>
          <a:bodyPr wrap="square" lIns="0" tIns="0" rIns="0" bIns="0" rtlCol="0" anchor="t"/>
          <a:lstStyle/>
          <a:p>
            <a:pPr marL="0" indent="0">
              <a:lnSpc>
                <a:spcPct val="100000"/>
              </a:lnSpc>
              <a:buNone/>
            </a:pPr>
            <a:r>
              <a:rPr lang="en-US" sz="1850" b="1" dirty="0">
                <a:solidFill>
                  <a:srgbClr val="13314F"/>
                </a:solidFill>
                <a:latin typeface="Cambria" pitchFamily="34" charset="0"/>
                <a:ea typeface="Cambria" pitchFamily="34" charset="-122"/>
                <a:cs typeface="Cambria" pitchFamily="34" charset="-120"/>
              </a:rPr>
              <a:t>Ποιον παράγοντα θεωρείτε πιο επικίνδυνο πολιτικά για την κυριαρχία της κεντροδεξιάς;</a:t>
            </a:r>
            <a:endParaRPr lang="en-US" sz="1850" dirty="0"/>
          </a:p>
        </p:txBody>
      </p:sp>
      <p:sp>
        <p:nvSpPr>
          <p:cNvPr id="4" name="Text 1"/>
          <p:cNvSpPr/>
          <p:nvPr/>
        </p:nvSpPr>
        <p:spPr>
          <a:xfrm>
            <a:off x="609600" y="1463040"/>
            <a:ext cx="8229600" cy="292608"/>
          </a:xfrm>
          <a:prstGeom prst="rect">
            <a:avLst/>
          </a:prstGeom>
          <a:noFill/>
          <a:ln/>
        </p:spPr>
        <p:txBody>
          <a:bodyPr wrap="square" lIns="0" tIns="0" rIns="0" bIns="0" rtlCol="0" anchor="ctr"/>
          <a:lstStyle/>
          <a:p>
            <a:pPr marL="0" indent="0">
              <a:buNone/>
            </a:pPr>
            <a:r>
              <a:rPr lang="en-US" sz="1200" b="1" kern="0" spc="200" dirty="0">
                <a:solidFill>
                  <a:srgbClr val="C00000"/>
                </a:solidFill>
                <a:latin typeface="Calibri" pitchFamily="34" charset="0"/>
                <a:ea typeface="Calibri" pitchFamily="34" charset="-122"/>
                <a:cs typeface="Calibri" pitchFamily="34" charset="-120"/>
              </a:rPr>
              <a:t>ΨΗΦΟΦΌΡΟΙ ΝΔ</a:t>
            </a:r>
            <a:endParaRPr lang="en-US" sz="1200" dirty="0">
              <a:solidFill>
                <a:srgbClr val="C00000"/>
              </a:solidFill>
            </a:endParaRPr>
          </a:p>
        </p:txBody>
      </p:sp>
      <p:graphicFrame>
        <p:nvGraphicFramePr>
          <p:cNvPr id="5" name="Chart 0"/>
          <p:cNvGraphicFramePr/>
          <p:nvPr>
            <p:extLst>
              <p:ext uri="{D42A27DB-BD31-4B8C-83A1-F6EECF244321}">
                <p14:modId xmlns:p14="http://schemas.microsoft.com/office/powerpoint/2010/main" val="3527296943"/>
              </p:ext>
            </p:extLst>
          </p:nvPr>
        </p:nvGraphicFramePr>
        <p:xfrm>
          <a:off x="502920" y="1828799"/>
          <a:ext cx="9829800" cy="5596129"/>
        </p:xfrm>
        <a:graphic>
          <a:graphicData uri="http://schemas.openxmlformats.org/drawingml/2006/chart">
            <c:chart xmlns:c="http://schemas.openxmlformats.org/drawingml/2006/chart" xmlns:r="http://schemas.openxmlformats.org/officeDocument/2006/relationships" r:id="rId4"/>
          </a:graphicData>
        </a:graphic>
      </p:graphicFrame>
      <p:sp>
        <p:nvSpPr>
          <p:cNvPr id="6" name="Shape 2"/>
          <p:cNvSpPr/>
          <p:nvPr/>
        </p:nvSpPr>
        <p:spPr>
          <a:xfrm>
            <a:off x="548640" y="7607808"/>
            <a:ext cx="9738360" cy="0"/>
          </a:xfrm>
          <a:prstGeom prst="line">
            <a:avLst/>
          </a:prstGeom>
          <a:noFill/>
          <a:ln w="12700">
            <a:solidFill>
              <a:srgbClr val="D7DEE5"/>
            </a:solidFill>
            <a:prstDash val="solid"/>
          </a:ln>
        </p:spPr>
        <p:txBody>
          <a:bodyPr/>
          <a:lstStyle/>
          <a:p>
            <a:endParaRPr lang="el-GR"/>
          </a:p>
        </p:txBody>
      </p:sp>
      <p:sp>
        <p:nvSpPr>
          <p:cNvPr id="7" name="Text 3"/>
          <p:cNvSpPr/>
          <p:nvPr/>
        </p:nvSpPr>
        <p:spPr>
          <a:xfrm>
            <a:off x="548640" y="7680960"/>
            <a:ext cx="8961120" cy="320040"/>
          </a:xfrm>
          <a:prstGeom prst="rect">
            <a:avLst/>
          </a:prstGeom>
          <a:noFill/>
          <a:ln/>
        </p:spPr>
        <p:txBody>
          <a:bodyPr wrap="square" lIns="0" tIns="0" rIns="0" bIns="0" rtlCol="0" anchor="ctr"/>
          <a:lstStyle/>
          <a:p>
            <a:pPr marL="0" indent="0">
              <a:buNone/>
            </a:pPr>
            <a:r>
              <a:rPr lang="en-US" sz="900" b="1" dirty="0">
                <a:solidFill>
                  <a:schemeClr val="accent1">
                    <a:lumMod val="50000"/>
                  </a:schemeClr>
                </a:solidFill>
                <a:latin typeface="Calibri" pitchFamily="34" charset="0"/>
                <a:ea typeface="Calibri" pitchFamily="34" charset="-122"/>
                <a:cs typeface="Calibri" pitchFamily="34" charset="-120"/>
              </a:rPr>
              <a:t>Πηγή: Opinion Poll για λογαριασμό της Liberal  •  Πανελλαδική έρευνα 23–24 Ιουνίου 2026  •  Μέγεθος δείγματος ν = 1.004</a:t>
            </a:r>
            <a:endParaRPr lang="en-US" sz="900" b="1" dirty="0">
              <a:solidFill>
                <a:schemeClr val="accent1">
                  <a:lumMod val="50000"/>
                </a:schemeClr>
              </a:solidFill>
            </a:endParaRPr>
          </a:p>
        </p:txBody>
      </p:sp>
      <p:sp>
        <p:nvSpPr>
          <p:cNvPr id="8" name="Text 4"/>
          <p:cNvSpPr/>
          <p:nvPr/>
        </p:nvSpPr>
        <p:spPr>
          <a:xfrm>
            <a:off x="9784080" y="7680960"/>
            <a:ext cx="502920" cy="320040"/>
          </a:xfrm>
          <a:prstGeom prst="rect">
            <a:avLst/>
          </a:prstGeom>
          <a:noFill/>
          <a:ln/>
        </p:spPr>
        <p:txBody>
          <a:bodyPr wrap="square" lIns="0" tIns="0" rIns="0" bIns="0" rtlCol="0" anchor="ctr"/>
          <a:lstStyle/>
          <a:p>
            <a:pPr marL="0" indent="0" algn="r">
              <a:buNone/>
            </a:pPr>
            <a:r>
              <a:rPr lang="en-US" sz="1000" dirty="0">
                <a:solidFill>
                  <a:srgbClr val="6A7C8C"/>
                </a:solidFill>
                <a:latin typeface="Calibri" pitchFamily="34" charset="0"/>
                <a:ea typeface="Calibri" pitchFamily="34" charset="-122"/>
                <a:cs typeface="Calibri" pitchFamily="34" charset="-120"/>
              </a:rPr>
              <a:t>9</a:t>
            </a:r>
            <a:endParaRPr lang="en-US" sz="1000" dirty="0"/>
          </a:p>
        </p:txBody>
      </p:sp>
      <p:pic>
        <p:nvPicPr>
          <p:cNvPr id="9" name="Picture 4" descr="ΣΕΔΕΑ | ΚΑΤΑΣΤΑΤΙΚΟ ΣΕΔΕΑ">
            <a:extLst>
              <a:ext uri="{FF2B5EF4-FFF2-40B4-BE49-F238E27FC236}">
                <a16:creationId xmlns:a16="http://schemas.microsoft.com/office/drawing/2014/main" id="{86AEF014-3EC7-4029-0345-B942F829B70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98864" y="854964"/>
            <a:ext cx="1371600" cy="62300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a:effectLst/>
      </p:bgPr>
    </p:bg>
    <p:spTree>
      <p:nvGrpSpPr>
        <p:cNvPr id="1" name=""/>
        <p:cNvGrpSpPr/>
        <p:nvPr/>
      </p:nvGrpSpPr>
      <p:grpSpPr>
        <a:xfrm>
          <a:off x="0" y="0"/>
          <a:ext cx="0" cy="0"/>
          <a:chOff x="0" y="0"/>
          <a:chExt cx="0" cy="0"/>
        </a:xfrm>
      </p:grpSpPr>
      <p:pic>
        <p:nvPicPr>
          <p:cNvPr id="2" name="Image 0" descr="logo_clean.png"/>
          <p:cNvPicPr>
            <a:picLocks noChangeAspect="1"/>
          </p:cNvPicPr>
          <p:nvPr/>
        </p:nvPicPr>
        <p:blipFill>
          <a:blip r:embed="rId3"/>
          <a:stretch>
            <a:fillRect/>
          </a:stretch>
        </p:blipFill>
        <p:spPr>
          <a:xfrm>
            <a:off x="9098280" y="384048"/>
            <a:ext cx="1371600" cy="370332"/>
          </a:xfrm>
          <a:prstGeom prst="rect">
            <a:avLst/>
          </a:prstGeom>
        </p:spPr>
      </p:pic>
      <p:sp>
        <p:nvSpPr>
          <p:cNvPr id="3" name="Text 0"/>
          <p:cNvSpPr/>
          <p:nvPr/>
        </p:nvSpPr>
        <p:spPr>
          <a:xfrm>
            <a:off x="548640" y="411480"/>
            <a:ext cx="8321040" cy="1005840"/>
          </a:xfrm>
          <a:prstGeom prst="rect">
            <a:avLst/>
          </a:prstGeom>
          <a:noFill/>
          <a:ln/>
        </p:spPr>
        <p:txBody>
          <a:bodyPr wrap="square" lIns="0" tIns="0" rIns="0" bIns="0" rtlCol="0" anchor="t"/>
          <a:lstStyle/>
          <a:p>
            <a:pPr marL="0" indent="0">
              <a:lnSpc>
                <a:spcPct val="100000"/>
              </a:lnSpc>
              <a:buNone/>
            </a:pPr>
            <a:r>
              <a:rPr lang="en-US" sz="1850" b="1" dirty="0">
                <a:solidFill>
                  <a:srgbClr val="13314F"/>
                </a:solidFill>
                <a:latin typeface="Cambria" pitchFamily="34" charset="0"/>
                <a:ea typeface="Cambria" pitchFamily="34" charset="-122"/>
                <a:cs typeface="Cambria" pitchFamily="34" charset="-120"/>
              </a:rPr>
              <a:t>Ποιον παράγοντα θεωρείτε πιο επικίνδυνο πολιτικά για την κυριαρχία της κεντροδεξιάς;</a:t>
            </a:r>
            <a:endParaRPr lang="en-US" sz="1850" dirty="0"/>
          </a:p>
        </p:txBody>
      </p:sp>
      <p:sp>
        <p:nvSpPr>
          <p:cNvPr id="4" name="Text 1"/>
          <p:cNvSpPr/>
          <p:nvPr/>
        </p:nvSpPr>
        <p:spPr>
          <a:xfrm>
            <a:off x="566928" y="1517904"/>
            <a:ext cx="8229600" cy="292608"/>
          </a:xfrm>
          <a:prstGeom prst="rect">
            <a:avLst/>
          </a:prstGeom>
          <a:noFill/>
          <a:ln/>
        </p:spPr>
        <p:txBody>
          <a:bodyPr wrap="square" lIns="0" tIns="0" rIns="0" bIns="0" rtlCol="0" anchor="ctr"/>
          <a:lstStyle/>
          <a:p>
            <a:pPr marL="0" indent="0">
              <a:buNone/>
            </a:pPr>
            <a:r>
              <a:rPr lang="en-US" sz="1200" b="1" kern="0" spc="200" dirty="0">
                <a:solidFill>
                  <a:srgbClr val="9E2A2B"/>
                </a:solidFill>
                <a:latin typeface="Calibri" pitchFamily="34" charset="0"/>
                <a:ea typeface="Calibri" pitchFamily="34" charset="-122"/>
                <a:cs typeface="Calibri" pitchFamily="34" charset="-120"/>
              </a:rPr>
              <a:t>ΑΝΆ ΙΔΕΟΛΟΓΙΚΌ ΑΥΤΟΚΑΘΟΡΙΣΜΌ</a:t>
            </a:r>
            <a:endParaRPr lang="en-US" sz="1200" dirty="0"/>
          </a:p>
        </p:txBody>
      </p:sp>
      <p:graphicFrame>
        <p:nvGraphicFramePr>
          <p:cNvPr id="5" name="Chart 0"/>
          <p:cNvGraphicFramePr/>
          <p:nvPr>
            <p:extLst>
              <p:ext uri="{D42A27DB-BD31-4B8C-83A1-F6EECF244321}">
                <p14:modId xmlns:p14="http://schemas.microsoft.com/office/powerpoint/2010/main" val="3286693844"/>
              </p:ext>
            </p:extLst>
          </p:nvPr>
        </p:nvGraphicFramePr>
        <p:xfrm>
          <a:off x="457200" y="1938528"/>
          <a:ext cx="9875520" cy="5468112"/>
        </p:xfrm>
        <a:graphic>
          <a:graphicData uri="http://schemas.openxmlformats.org/drawingml/2006/chart">
            <c:chart xmlns:c="http://schemas.openxmlformats.org/drawingml/2006/chart" xmlns:r="http://schemas.openxmlformats.org/officeDocument/2006/relationships" r:id="rId4"/>
          </a:graphicData>
        </a:graphic>
      </p:graphicFrame>
      <p:sp>
        <p:nvSpPr>
          <p:cNvPr id="6" name="Shape 2"/>
          <p:cNvSpPr/>
          <p:nvPr/>
        </p:nvSpPr>
        <p:spPr>
          <a:xfrm>
            <a:off x="548640" y="7607808"/>
            <a:ext cx="9738360" cy="0"/>
          </a:xfrm>
          <a:prstGeom prst="line">
            <a:avLst/>
          </a:prstGeom>
          <a:noFill/>
          <a:ln w="12700">
            <a:solidFill>
              <a:srgbClr val="D7DEE5"/>
            </a:solidFill>
            <a:prstDash val="solid"/>
          </a:ln>
        </p:spPr>
        <p:txBody>
          <a:bodyPr/>
          <a:lstStyle/>
          <a:p>
            <a:endParaRPr lang="el-GR"/>
          </a:p>
        </p:txBody>
      </p:sp>
      <p:sp>
        <p:nvSpPr>
          <p:cNvPr id="7" name="Text 3"/>
          <p:cNvSpPr/>
          <p:nvPr/>
        </p:nvSpPr>
        <p:spPr>
          <a:xfrm>
            <a:off x="548640" y="7680960"/>
            <a:ext cx="8961120" cy="320040"/>
          </a:xfrm>
          <a:prstGeom prst="rect">
            <a:avLst/>
          </a:prstGeom>
          <a:noFill/>
          <a:ln/>
        </p:spPr>
        <p:txBody>
          <a:bodyPr wrap="square" lIns="0" tIns="0" rIns="0" bIns="0" rtlCol="0" anchor="ctr"/>
          <a:lstStyle/>
          <a:p>
            <a:pPr marL="0" indent="0">
              <a:buNone/>
            </a:pPr>
            <a:r>
              <a:rPr lang="en-US" sz="900" b="1" dirty="0">
                <a:solidFill>
                  <a:schemeClr val="accent1">
                    <a:lumMod val="50000"/>
                  </a:schemeClr>
                </a:solidFill>
                <a:latin typeface="Calibri" pitchFamily="34" charset="0"/>
                <a:ea typeface="Calibri" pitchFamily="34" charset="-122"/>
                <a:cs typeface="Calibri" pitchFamily="34" charset="-120"/>
              </a:rPr>
              <a:t>Πηγή: Opinion Poll για λογαριασμό της Liberal  •  Πανελλαδική έρευνα 23–24 Ιουνίου 2026  •  Μέγεθος δείγματος ν = 1.004</a:t>
            </a:r>
            <a:endParaRPr lang="en-US" sz="900" b="1" dirty="0">
              <a:solidFill>
                <a:schemeClr val="accent1">
                  <a:lumMod val="50000"/>
                </a:schemeClr>
              </a:solidFill>
            </a:endParaRPr>
          </a:p>
        </p:txBody>
      </p:sp>
      <p:sp>
        <p:nvSpPr>
          <p:cNvPr id="8" name="Text 4"/>
          <p:cNvSpPr/>
          <p:nvPr/>
        </p:nvSpPr>
        <p:spPr>
          <a:xfrm>
            <a:off x="9784080" y="7680960"/>
            <a:ext cx="502920" cy="320040"/>
          </a:xfrm>
          <a:prstGeom prst="rect">
            <a:avLst/>
          </a:prstGeom>
          <a:noFill/>
          <a:ln/>
        </p:spPr>
        <p:txBody>
          <a:bodyPr wrap="square" lIns="0" tIns="0" rIns="0" bIns="0" rtlCol="0" anchor="ctr"/>
          <a:lstStyle/>
          <a:p>
            <a:pPr marL="0" indent="0" algn="r">
              <a:buNone/>
            </a:pPr>
            <a:r>
              <a:rPr lang="en-US" sz="1000" dirty="0">
                <a:solidFill>
                  <a:srgbClr val="6A7C8C"/>
                </a:solidFill>
                <a:latin typeface="Calibri" pitchFamily="34" charset="0"/>
                <a:ea typeface="Calibri" pitchFamily="34" charset="-122"/>
                <a:cs typeface="Calibri" pitchFamily="34" charset="-120"/>
              </a:rPr>
              <a:t>10</a:t>
            </a:r>
            <a:endParaRPr lang="en-US" sz="1000" dirty="0"/>
          </a:p>
        </p:txBody>
      </p:sp>
      <p:pic>
        <p:nvPicPr>
          <p:cNvPr id="9" name="Picture 4" descr="ΣΕΔΕΑ | ΚΑΤΑΣΤΑΤΙΚΟ ΣΕΔΕΑ">
            <a:extLst>
              <a:ext uri="{FF2B5EF4-FFF2-40B4-BE49-F238E27FC236}">
                <a16:creationId xmlns:a16="http://schemas.microsoft.com/office/drawing/2014/main" id="{E7725EA7-51DE-6122-7A04-73718013CA3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98864" y="854964"/>
            <a:ext cx="1371600" cy="62300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a:effectLst/>
      </p:bgPr>
    </p:bg>
    <p:spTree>
      <p:nvGrpSpPr>
        <p:cNvPr id="1" name=""/>
        <p:cNvGrpSpPr/>
        <p:nvPr/>
      </p:nvGrpSpPr>
      <p:grpSpPr>
        <a:xfrm>
          <a:off x="0" y="0"/>
          <a:ext cx="0" cy="0"/>
          <a:chOff x="0" y="0"/>
          <a:chExt cx="0" cy="0"/>
        </a:xfrm>
      </p:grpSpPr>
      <p:pic>
        <p:nvPicPr>
          <p:cNvPr id="2" name="Image 0" descr="logo_clean.png"/>
          <p:cNvPicPr>
            <a:picLocks noChangeAspect="1"/>
          </p:cNvPicPr>
          <p:nvPr/>
        </p:nvPicPr>
        <p:blipFill>
          <a:blip r:embed="rId3"/>
          <a:stretch>
            <a:fillRect/>
          </a:stretch>
        </p:blipFill>
        <p:spPr>
          <a:xfrm>
            <a:off x="9098280" y="384048"/>
            <a:ext cx="1371600" cy="370332"/>
          </a:xfrm>
          <a:prstGeom prst="rect">
            <a:avLst/>
          </a:prstGeom>
        </p:spPr>
      </p:pic>
      <p:sp>
        <p:nvSpPr>
          <p:cNvPr id="3" name="Text 0"/>
          <p:cNvSpPr/>
          <p:nvPr/>
        </p:nvSpPr>
        <p:spPr>
          <a:xfrm>
            <a:off x="548640" y="411480"/>
            <a:ext cx="8321040" cy="1005840"/>
          </a:xfrm>
          <a:prstGeom prst="rect">
            <a:avLst/>
          </a:prstGeom>
          <a:noFill/>
          <a:ln/>
        </p:spPr>
        <p:txBody>
          <a:bodyPr wrap="square" lIns="0" tIns="0" rIns="0" bIns="0" rtlCol="0" anchor="t"/>
          <a:lstStyle/>
          <a:p>
            <a:pPr marL="0" indent="0">
              <a:lnSpc>
                <a:spcPct val="100000"/>
              </a:lnSpc>
              <a:buNone/>
            </a:pPr>
            <a:r>
              <a:rPr lang="en-US" sz="1850" b="1" dirty="0">
                <a:solidFill>
                  <a:srgbClr val="13314F"/>
                </a:solidFill>
                <a:latin typeface="Cambria" pitchFamily="34" charset="0"/>
                <a:ea typeface="Cambria" pitchFamily="34" charset="-122"/>
                <a:cs typeface="Cambria" pitchFamily="34" charset="-120"/>
              </a:rPr>
              <a:t>Ποιον παράγοντα θεωρείτε πιο επικίνδυνο πολιτικά για την κυριαρχία της κεντροδεξιάς;</a:t>
            </a:r>
            <a:endParaRPr lang="en-US" sz="1850" dirty="0"/>
          </a:p>
        </p:txBody>
      </p:sp>
      <p:sp>
        <p:nvSpPr>
          <p:cNvPr id="4" name="Text 1"/>
          <p:cNvSpPr/>
          <p:nvPr/>
        </p:nvSpPr>
        <p:spPr>
          <a:xfrm>
            <a:off x="566928" y="1517904"/>
            <a:ext cx="8229600" cy="292608"/>
          </a:xfrm>
          <a:prstGeom prst="rect">
            <a:avLst/>
          </a:prstGeom>
          <a:noFill/>
          <a:ln/>
        </p:spPr>
        <p:txBody>
          <a:bodyPr wrap="square" lIns="0" tIns="0" rIns="0" bIns="0" rtlCol="0" anchor="ctr"/>
          <a:lstStyle/>
          <a:p>
            <a:pPr marL="0" indent="0">
              <a:buNone/>
            </a:pPr>
            <a:r>
              <a:rPr lang="en-US" sz="1200" b="1" kern="0" spc="200" dirty="0">
                <a:solidFill>
                  <a:srgbClr val="9E2A2B"/>
                </a:solidFill>
                <a:latin typeface="Calibri" pitchFamily="34" charset="0"/>
                <a:ea typeface="Calibri" pitchFamily="34" charset="-122"/>
                <a:cs typeface="Calibri" pitchFamily="34" charset="-120"/>
              </a:rPr>
              <a:t>ΑΝΆ ΗΛΙΚΊΑ</a:t>
            </a:r>
            <a:endParaRPr lang="en-US" sz="1200" dirty="0"/>
          </a:p>
        </p:txBody>
      </p:sp>
      <p:graphicFrame>
        <p:nvGraphicFramePr>
          <p:cNvPr id="5" name="Chart 0"/>
          <p:cNvGraphicFramePr/>
          <p:nvPr>
            <p:extLst>
              <p:ext uri="{D42A27DB-BD31-4B8C-83A1-F6EECF244321}">
                <p14:modId xmlns:p14="http://schemas.microsoft.com/office/powerpoint/2010/main" val="1173713579"/>
              </p:ext>
            </p:extLst>
          </p:nvPr>
        </p:nvGraphicFramePr>
        <p:xfrm>
          <a:off x="457200" y="1938528"/>
          <a:ext cx="9875520" cy="5468112"/>
        </p:xfrm>
        <a:graphic>
          <a:graphicData uri="http://schemas.openxmlformats.org/drawingml/2006/chart">
            <c:chart xmlns:c="http://schemas.openxmlformats.org/drawingml/2006/chart" xmlns:r="http://schemas.openxmlformats.org/officeDocument/2006/relationships" r:id="rId4"/>
          </a:graphicData>
        </a:graphic>
      </p:graphicFrame>
      <p:sp>
        <p:nvSpPr>
          <p:cNvPr id="6" name="Shape 2"/>
          <p:cNvSpPr/>
          <p:nvPr/>
        </p:nvSpPr>
        <p:spPr>
          <a:xfrm>
            <a:off x="548640" y="7607808"/>
            <a:ext cx="9738360" cy="0"/>
          </a:xfrm>
          <a:prstGeom prst="line">
            <a:avLst/>
          </a:prstGeom>
          <a:noFill/>
          <a:ln w="12700">
            <a:solidFill>
              <a:srgbClr val="D7DEE5"/>
            </a:solidFill>
            <a:prstDash val="solid"/>
          </a:ln>
        </p:spPr>
        <p:txBody>
          <a:bodyPr/>
          <a:lstStyle/>
          <a:p>
            <a:endParaRPr lang="el-GR"/>
          </a:p>
        </p:txBody>
      </p:sp>
      <p:sp>
        <p:nvSpPr>
          <p:cNvPr id="7" name="Text 3"/>
          <p:cNvSpPr/>
          <p:nvPr/>
        </p:nvSpPr>
        <p:spPr>
          <a:xfrm>
            <a:off x="548640" y="7680960"/>
            <a:ext cx="8961120" cy="320040"/>
          </a:xfrm>
          <a:prstGeom prst="rect">
            <a:avLst/>
          </a:prstGeom>
          <a:noFill/>
          <a:ln/>
        </p:spPr>
        <p:txBody>
          <a:bodyPr wrap="square" lIns="0" tIns="0" rIns="0" bIns="0" rtlCol="0" anchor="ctr"/>
          <a:lstStyle/>
          <a:p>
            <a:pPr marL="0" indent="0">
              <a:buNone/>
            </a:pPr>
            <a:r>
              <a:rPr lang="en-US" sz="900" b="1" dirty="0">
                <a:solidFill>
                  <a:schemeClr val="accent1">
                    <a:lumMod val="50000"/>
                  </a:schemeClr>
                </a:solidFill>
                <a:latin typeface="Calibri" pitchFamily="34" charset="0"/>
                <a:ea typeface="Calibri" pitchFamily="34" charset="-122"/>
                <a:cs typeface="Calibri" pitchFamily="34" charset="-120"/>
              </a:rPr>
              <a:t>Πηγή: Opinion Poll για λογαριασμό της Liberal  •  Πανελλαδική έρευνα 23–24 Ιουνίου 2026  •  Μέγεθος δείγματος ν = 1.004</a:t>
            </a:r>
            <a:endParaRPr lang="en-US" sz="900" b="1" dirty="0">
              <a:solidFill>
                <a:schemeClr val="accent1">
                  <a:lumMod val="50000"/>
                </a:schemeClr>
              </a:solidFill>
            </a:endParaRPr>
          </a:p>
        </p:txBody>
      </p:sp>
      <p:sp>
        <p:nvSpPr>
          <p:cNvPr id="8" name="Text 4"/>
          <p:cNvSpPr/>
          <p:nvPr/>
        </p:nvSpPr>
        <p:spPr>
          <a:xfrm>
            <a:off x="9784080" y="7680960"/>
            <a:ext cx="502920" cy="320040"/>
          </a:xfrm>
          <a:prstGeom prst="rect">
            <a:avLst/>
          </a:prstGeom>
          <a:noFill/>
          <a:ln/>
        </p:spPr>
        <p:txBody>
          <a:bodyPr wrap="square" lIns="0" tIns="0" rIns="0" bIns="0" rtlCol="0" anchor="ctr"/>
          <a:lstStyle/>
          <a:p>
            <a:pPr marL="0" indent="0" algn="r">
              <a:buNone/>
            </a:pPr>
            <a:r>
              <a:rPr lang="en-US" sz="1000" dirty="0">
                <a:solidFill>
                  <a:srgbClr val="6A7C8C"/>
                </a:solidFill>
                <a:latin typeface="Calibri" pitchFamily="34" charset="0"/>
                <a:ea typeface="Calibri" pitchFamily="34" charset="-122"/>
                <a:cs typeface="Calibri" pitchFamily="34" charset="-120"/>
              </a:rPr>
              <a:t>11</a:t>
            </a:r>
            <a:endParaRPr lang="en-US" sz="1000" dirty="0"/>
          </a:p>
        </p:txBody>
      </p:sp>
      <p:pic>
        <p:nvPicPr>
          <p:cNvPr id="9" name="Picture 4" descr="ΣΕΔΕΑ | ΚΑΤΑΣΤΑΤΙΚΟ ΣΕΔΕΑ">
            <a:extLst>
              <a:ext uri="{FF2B5EF4-FFF2-40B4-BE49-F238E27FC236}">
                <a16:creationId xmlns:a16="http://schemas.microsoft.com/office/drawing/2014/main" id="{92A956D1-B790-D67F-5EBC-80EEA016EA5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98864" y="854964"/>
            <a:ext cx="1371600" cy="62300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a:effectLst/>
      </p:bgPr>
    </p:bg>
    <p:spTree>
      <p:nvGrpSpPr>
        <p:cNvPr id="1" name=""/>
        <p:cNvGrpSpPr/>
        <p:nvPr/>
      </p:nvGrpSpPr>
      <p:grpSpPr>
        <a:xfrm>
          <a:off x="0" y="0"/>
          <a:ext cx="0" cy="0"/>
          <a:chOff x="0" y="0"/>
          <a:chExt cx="0" cy="0"/>
        </a:xfrm>
      </p:grpSpPr>
      <p:pic>
        <p:nvPicPr>
          <p:cNvPr id="2" name="Image 0" descr="logo_clean.png"/>
          <p:cNvPicPr>
            <a:picLocks noChangeAspect="1"/>
          </p:cNvPicPr>
          <p:nvPr/>
        </p:nvPicPr>
        <p:blipFill>
          <a:blip r:embed="rId3"/>
          <a:stretch>
            <a:fillRect/>
          </a:stretch>
        </p:blipFill>
        <p:spPr>
          <a:xfrm>
            <a:off x="9098280" y="384048"/>
            <a:ext cx="1371600" cy="370332"/>
          </a:xfrm>
          <a:prstGeom prst="rect">
            <a:avLst/>
          </a:prstGeom>
        </p:spPr>
      </p:pic>
      <p:sp>
        <p:nvSpPr>
          <p:cNvPr id="3" name="Text 0"/>
          <p:cNvSpPr/>
          <p:nvPr/>
        </p:nvSpPr>
        <p:spPr>
          <a:xfrm>
            <a:off x="548640" y="411480"/>
            <a:ext cx="8321040" cy="1005840"/>
          </a:xfrm>
          <a:prstGeom prst="rect">
            <a:avLst/>
          </a:prstGeom>
          <a:noFill/>
          <a:ln/>
        </p:spPr>
        <p:txBody>
          <a:bodyPr wrap="square" lIns="0" tIns="0" rIns="0" bIns="0" rtlCol="0" anchor="t"/>
          <a:lstStyle/>
          <a:p>
            <a:pPr marL="0" indent="0">
              <a:lnSpc>
                <a:spcPct val="100000"/>
              </a:lnSpc>
              <a:buNone/>
            </a:pPr>
            <a:r>
              <a:rPr lang="en-US" sz="1850" b="1" dirty="0">
                <a:solidFill>
                  <a:srgbClr val="13314F"/>
                </a:solidFill>
                <a:latin typeface="Cambria" pitchFamily="34" charset="0"/>
                <a:ea typeface="Cambria" pitchFamily="34" charset="-122"/>
                <a:cs typeface="Cambria" pitchFamily="34" charset="-120"/>
              </a:rPr>
              <a:t>Τι πιστεύετε ότι πρέπει να κάνει η κεντροδεξιά για να διατηρήσει την πολιτική της κυριαρχία;</a:t>
            </a:r>
            <a:endParaRPr lang="en-US" sz="1850" dirty="0"/>
          </a:p>
        </p:txBody>
      </p:sp>
      <p:sp>
        <p:nvSpPr>
          <p:cNvPr id="4" name="Text 1"/>
          <p:cNvSpPr/>
          <p:nvPr/>
        </p:nvSpPr>
        <p:spPr>
          <a:xfrm>
            <a:off x="566928" y="1517904"/>
            <a:ext cx="8229600" cy="292608"/>
          </a:xfrm>
          <a:prstGeom prst="rect">
            <a:avLst/>
          </a:prstGeom>
          <a:noFill/>
          <a:ln/>
        </p:spPr>
        <p:txBody>
          <a:bodyPr wrap="square" lIns="0" tIns="0" rIns="0" bIns="0" rtlCol="0" anchor="ctr"/>
          <a:lstStyle/>
          <a:p>
            <a:pPr marL="0" indent="0">
              <a:buNone/>
            </a:pPr>
            <a:r>
              <a:rPr lang="en-US" sz="1200" b="1" kern="0" spc="200" dirty="0">
                <a:solidFill>
                  <a:srgbClr val="C00000"/>
                </a:solidFill>
                <a:latin typeface="Calibri" pitchFamily="34" charset="0"/>
                <a:ea typeface="Calibri" pitchFamily="34" charset="-122"/>
                <a:cs typeface="Calibri" pitchFamily="34" charset="-120"/>
              </a:rPr>
              <a:t>ΈΩΣ 3 ΕΠΙΛΟΓΈΣ</a:t>
            </a:r>
            <a:endParaRPr lang="en-US" sz="1200" dirty="0">
              <a:solidFill>
                <a:srgbClr val="C00000"/>
              </a:solidFill>
            </a:endParaRPr>
          </a:p>
        </p:txBody>
      </p:sp>
      <p:graphicFrame>
        <p:nvGraphicFramePr>
          <p:cNvPr id="5" name="Chart 0"/>
          <p:cNvGraphicFramePr/>
          <p:nvPr>
            <p:extLst>
              <p:ext uri="{D42A27DB-BD31-4B8C-83A1-F6EECF244321}">
                <p14:modId xmlns:p14="http://schemas.microsoft.com/office/powerpoint/2010/main" val="317273266"/>
              </p:ext>
            </p:extLst>
          </p:nvPr>
        </p:nvGraphicFramePr>
        <p:xfrm>
          <a:off x="502920" y="1938528"/>
          <a:ext cx="9829800" cy="5486400"/>
        </p:xfrm>
        <a:graphic>
          <a:graphicData uri="http://schemas.openxmlformats.org/drawingml/2006/chart">
            <c:chart xmlns:c="http://schemas.openxmlformats.org/drawingml/2006/chart" xmlns:r="http://schemas.openxmlformats.org/officeDocument/2006/relationships" r:id="rId4"/>
          </a:graphicData>
        </a:graphic>
      </p:graphicFrame>
      <p:sp>
        <p:nvSpPr>
          <p:cNvPr id="6" name="Shape 2"/>
          <p:cNvSpPr/>
          <p:nvPr/>
        </p:nvSpPr>
        <p:spPr>
          <a:xfrm>
            <a:off x="548640" y="7607808"/>
            <a:ext cx="9738360" cy="0"/>
          </a:xfrm>
          <a:prstGeom prst="line">
            <a:avLst/>
          </a:prstGeom>
          <a:noFill/>
          <a:ln w="12700">
            <a:solidFill>
              <a:srgbClr val="D7DEE5"/>
            </a:solidFill>
            <a:prstDash val="solid"/>
          </a:ln>
        </p:spPr>
        <p:txBody>
          <a:bodyPr/>
          <a:lstStyle/>
          <a:p>
            <a:endParaRPr lang="el-GR"/>
          </a:p>
        </p:txBody>
      </p:sp>
      <p:sp>
        <p:nvSpPr>
          <p:cNvPr id="7" name="Text 3"/>
          <p:cNvSpPr/>
          <p:nvPr/>
        </p:nvSpPr>
        <p:spPr>
          <a:xfrm>
            <a:off x="548640" y="7680960"/>
            <a:ext cx="8961120" cy="320040"/>
          </a:xfrm>
          <a:prstGeom prst="rect">
            <a:avLst/>
          </a:prstGeom>
          <a:noFill/>
          <a:ln/>
        </p:spPr>
        <p:txBody>
          <a:bodyPr wrap="square" lIns="0" tIns="0" rIns="0" bIns="0" rtlCol="0" anchor="ctr"/>
          <a:lstStyle/>
          <a:p>
            <a:pPr marL="0" indent="0">
              <a:buNone/>
            </a:pPr>
            <a:r>
              <a:rPr lang="en-US" sz="900" b="1" dirty="0">
                <a:solidFill>
                  <a:schemeClr val="accent1">
                    <a:lumMod val="50000"/>
                  </a:schemeClr>
                </a:solidFill>
                <a:latin typeface="Calibri" pitchFamily="34" charset="0"/>
                <a:ea typeface="Calibri" pitchFamily="34" charset="-122"/>
                <a:cs typeface="Calibri" pitchFamily="34" charset="-120"/>
              </a:rPr>
              <a:t>Πηγή: Opinion Poll για λογαριασμό της Liberal  •  Πανελλαδική έρευνα 23–24 Ιουνίου 2026  •  Μέγεθος δείγματος ν = 1.004</a:t>
            </a:r>
            <a:endParaRPr lang="en-US" sz="900" b="1" dirty="0">
              <a:solidFill>
                <a:schemeClr val="accent1">
                  <a:lumMod val="50000"/>
                </a:schemeClr>
              </a:solidFill>
            </a:endParaRPr>
          </a:p>
        </p:txBody>
      </p:sp>
      <p:sp>
        <p:nvSpPr>
          <p:cNvPr id="8" name="Text 4"/>
          <p:cNvSpPr/>
          <p:nvPr/>
        </p:nvSpPr>
        <p:spPr>
          <a:xfrm>
            <a:off x="9784080" y="7680960"/>
            <a:ext cx="502920" cy="320040"/>
          </a:xfrm>
          <a:prstGeom prst="rect">
            <a:avLst/>
          </a:prstGeom>
          <a:noFill/>
          <a:ln/>
        </p:spPr>
        <p:txBody>
          <a:bodyPr wrap="square" lIns="0" tIns="0" rIns="0" bIns="0" rtlCol="0" anchor="ctr"/>
          <a:lstStyle/>
          <a:p>
            <a:pPr marL="0" indent="0" algn="r">
              <a:buNone/>
            </a:pPr>
            <a:r>
              <a:rPr lang="en-US" sz="1000" dirty="0">
                <a:solidFill>
                  <a:srgbClr val="6A7C8C"/>
                </a:solidFill>
                <a:latin typeface="Calibri" pitchFamily="34" charset="0"/>
                <a:ea typeface="Calibri" pitchFamily="34" charset="-122"/>
                <a:cs typeface="Calibri" pitchFamily="34" charset="-120"/>
              </a:rPr>
              <a:t>12</a:t>
            </a:r>
            <a:endParaRPr lang="en-US" sz="1000" dirty="0"/>
          </a:p>
        </p:txBody>
      </p:sp>
      <p:pic>
        <p:nvPicPr>
          <p:cNvPr id="9" name="Picture 4" descr="ΣΕΔΕΑ | ΚΑΤΑΣΤΑΤΙΚΟ ΣΕΔΕΑ">
            <a:extLst>
              <a:ext uri="{FF2B5EF4-FFF2-40B4-BE49-F238E27FC236}">
                <a16:creationId xmlns:a16="http://schemas.microsoft.com/office/drawing/2014/main" id="{78773711-F1A9-B524-CA23-A581654D745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98864" y="854964"/>
            <a:ext cx="1371600" cy="62300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a:effectLst/>
      </p:bgPr>
    </p:bg>
    <p:spTree>
      <p:nvGrpSpPr>
        <p:cNvPr id="1" name=""/>
        <p:cNvGrpSpPr/>
        <p:nvPr/>
      </p:nvGrpSpPr>
      <p:grpSpPr>
        <a:xfrm>
          <a:off x="0" y="0"/>
          <a:ext cx="0" cy="0"/>
          <a:chOff x="0" y="0"/>
          <a:chExt cx="0" cy="0"/>
        </a:xfrm>
      </p:grpSpPr>
      <p:pic>
        <p:nvPicPr>
          <p:cNvPr id="2" name="Image 0" descr="logo_clean.png"/>
          <p:cNvPicPr>
            <a:picLocks noChangeAspect="1"/>
          </p:cNvPicPr>
          <p:nvPr/>
        </p:nvPicPr>
        <p:blipFill>
          <a:blip r:embed="rId3"/>
          <a:stretch>
            <a:fillRect/>
          </a:stretch>
        </p:blipFill>
        <p:spPr>
          <a:xfrm>
            <a:off x="9098280" y="384048"/>
            <a:ext cx="1371600" cy="370332"/>
          </a:xfrm>
          <a:prstGeom prst="rect">
            <a:avLst/>
          </a:prstGeom>
        </p:spPr>
      </p:pic>
      <p:sp>
        <p:nvSpPr>
          <p:cNvPr id="3" name="Text 0"/>
          <p:cNvSpPr/>
          <p:nvPr/>
        </p:nvSpPr>
        <p:spPr>
          <a:xfrm>
            <a:off x="548640" y="411480"/>
            <a:ext cx="8321040" cy="1005840"/>
          </a:xfrm>
          <a:prstGeom prst="rect">
            <a:avLst/>
          </a:prstGeom>
          <a:noFill/>
          <a:ln/>
        </p:spPr>
        <p:txBody>
          <a:bodyPr wrap="square" lIns="0" tIns="0" rIns="0" bIns="0" rtlCol="0" anchor="t"/>
          <a:lstStyle/>
          <a:p>
            <a:pPr marL="0" indent="0">
              <a:lnSpc>
                <a:spcPct val="100000"/>
              </a:lnSpc>
              <a:buNone/>
            </a:pPr>
            <a:r>
              <a:rPr lang="en-US" sz="1850" b="1" dirty="0">
                <a:solidFill>
                  <a:srgbClr val="13314F"/>
                </a:solidFill>
                <a:latin typeface="Cambria" pitchFamily="34" charset="0"/>
                <a:ea typeface="Cambria" pitchFamily="34" charset="-122"/>
                <a:cs typeface="Cambria" pitchFamily="34" charset="-120"/>
              </a:rPr>
              <a:t>Πιστεύετε ότι η κεντροδεξιά θα συνεχίσει να κυριαρχεί τα επόμενα χρόνια;</a:t>
            </a:r>
            <a:endParaRPr lang="en-US" sz="1850" dirty="0"/>
          </a:p>
        </p:txBody>
      </p:sp>
      <p:sp>
        <p:nvSpPr>
          <p:cNvPr id="4" name="Text 1"/>
          <p:cNvSpPr/>
          <p:nvPr/>
        </p:nvSpPr>
        <p:spPr>
          <a:xfrm>
            <a:off x="566928" y="1517904"/>
            <a:ext cx="8229600" cy="292608"/>
          </a:xfrm>
          <a:prstGeom prst="rect">
            <a:avLst/>
          </a:prstGeom>
          <a:noFill/>
          <a:ln/>
        </p:spPr>
        <p:txBody>
          <a:bodyPr wrap="square" lIns="0" tIns="0" rIns="0" bIns="0" rtlCol="0" anchor="ctr"/>
          <a:lstStyle/>
          <a:p>
            <a:pPr marL="0" indent="0">
              <a:buNone/>
            </a:pPr>
            <a:r>
              <a:rPr lang="en-US" sz="1200" b="1" kern="0" spc="200" dirty="0">
                <a:solidFill>
                  <a:srgbClr val="C00000"/>
                </a:solidFill>
                <a:latin typeface="Calibri" pitchFamily="34" charset="0"/>
                <a:ea typeface="Calibri" pitchFamily="34" charset="-122"/>
                <a:cs typeface="Calibri" pitchFamily="34" charset="-120"/>
              </a:rPr>
              <a:t>ΣΎΝΟΛΟ ΔΕΊΓΜΑΤΟΣ</a:t>
            </a:r>
            <a:endParaRPr lang="en-US" sz="1200" dirty="0">
              <a:solidFill>
                <a:srgbClr val="C00000"/>
              </a:solidFill>
            </a:endParaRPr>
          </a:p>
        </p:txBody>
      </p:sp>
      <p:graphicFrame>
        <p:nvGraphicFramePr>
          <p:cNvPr id="5" name="Chart 0"/>
          <p:cNvGraphicFramePr/>
          <p:nvPr>
            <p:extLst>
              <p:ext uri="{D42A27DB-BD31-4B8C-83A1-F6EECF244321}">
                <p14:modId xmlns:p14="http://schemas.microsoft.com/office/powerpoint/2010/main" val="4261105977"/>
              </p:ext>
            </p:extLst>
          </p:nvPr>
        </p:nvGraphicFramePr>
        <p:xfrm>
          <a:off x="411480" y="2542032"/>
          <a:ext cx="6446520" cy="4983480"/>
        </p:xfrm>
        <a:graphic>
          <a:graphicData uri="http://schemas.openxmlformats.org/drawingml/2006/chart">
            <c:chart xmlns:c="http://schemas.openxmlformats.org/drawingml/2006/chart" xmlns:r="http://schemas.openxmlformats.org/officeDocument/2006/relationships" r:id="rId4"/>
          </a:graphicData>
        </a:graphic>
      </p:graphicFrame>
      <p:sp>
        <p:nvSpPr>
          <p:cNvPr id="6" name="Shape 2"/>
          <p:cNvSpPr/>
          <p:nvPr/>
        </p:nvSpPr>
        <p:spPr>
          <a:xfrm>
            <a:off x="7114032" y="2542032"/>
            <a:ext cx="3200400" cy="1371600"/>
          </a:xfrm>
          <a:prstGeom prst="roundRect">
            <a:avLst>
              <a:gd name="adj" fmla="val 5333"/>
            </a:avLst>
          </a:prstGeom>
          <a:solidFill>
            <a:srgbClr val="E8F1EE"/>
          </a:solidFill>
          <a:ln w="12700">
            <a:solidFill>
              <a:srgbClr val="D7DEE5"/>
            </a:solidFill>
            <a:prstDash val="solid"/>
          </a:ln>
        </p:spPr>
        <p:txBody>
          <a:bodyPr/>
          <a:lstStyle/>
          <a:p>
            <a:endParaRPr lang="el-GR"/>
          </a:p>
        </p:txBody>
      </p:sp>
      <p:sp>
        <p:nvSpPr>
          <p:cNvPr id="7" name="Shape 3"/>
          <p:cNvSpPr/>
          <p:nvPr/>
        </p:nvSpPr>
        <p:spPr>
          <a:xfrm>
            <a:off x="7370064" y="2834640"/>
            <a:ext cx="164592" cy="164592"/>
          </a:xfrm>
          <a:prstGeom prst="ellipse">
            <a:avLst/>
          </a:prstGeom>
          <a:solidFill>
            <a:srgbClr val="1E6F5C"/>
          </a:solidFill>
          <a:ln/>
        </p:spPr>
        <p:txBody>
          <a:bodyPr/>
          <a:lstStyle/>
          <a:p>
            <a:endParaRPr lang="el-GR"/>
          </a:p>
        </p:txBody>
      </p:sp>
      <p:sp>
        <p:nvSpPr>
          <p:cNvPr id="8" name="Text 4"/>
          <p:cNvSpPr/>
          <p:nvPr/>
        </p:nvSpPr>
        <p:spPr>
          <a:xfrm>
            <a:off x="7626096" y="2779776"/>
            <a:ext cx="2468880" cy="274320"/>
          </a:xfrm>
          <a:prstGeom prst="rect">
            <a:avLst/>
          </a:prstGeom>
          <a:noFill/>
          <a:ln/>
        </p:spPr>
        <p:txBody>
          <a:bodyPr wrap="square" lIns="0" tIns="0" rIns="0" bIns="0" rtlCol="0" anchor="ctr"/>
          <a:lstStyle/>
          <a:p>
            <a:pPr marL="0" indent="0">
              <a:buNone/>
            </a:pPr>
            <a:r>
              <a:rPr lang="en-US" sz="1250" b="1" kern="0" spc="100" dirty="0">
                <a:solidFill>
                  <a:srgbClr val="1E6F5C"/>
                </a:solidFill>
                <a:latin typeface="Calibri" pitchFamily="34" charset="0"/>
                <a:ea typeface="Calibri" pitchFamily="34" charset="-122"/>
                <a:cs typeface="Calibri" pitchFamily="34" charset="-120"/>
              </a:rPr>
              <a:t>ΝΑΙ</a:t>
            </a:r>
            <a:endParaRPr lang="en-US" sz="1250" dirty="0"/>
          </a:p>
        </p:txBody>
      </p:sp>
      <p:sp>
        <p:nvSpPr>
          <p:cNvPr id="9" name="Text 5"/>
          <p:cNvSpPr/>
          <p:nvPr/>
        </p:nvSpPr>
        <p:spPr>
          <a:xfrm>
            <a:off x="7351776" y="3044952"/>
            <a:ext cx="2743200" cy="640080"/>
          </a:xfrm>
          <a:prstGeom prst="rect">
            <a:avLst/>
          </a:prstGeom>
          <a:noFill/>
          <a:ln/>
        </p:spPr>
        <p:txBody>
          <a:bodyPr wrap="square" lIns="0" tIns="0" rIns="0" bIns="0" rtlCol="0" anchor="ctr"/>
          <a:lstStyle/>
          <a:p>
            <a:pPr marL="0" indent="0">
              <a:buNone/>
            </a:pPr>
            <a:r>
              <a:rPr lang="en-US" sz="3300" b="1" dirty="0">
                <a:solidFill>
                  <a:srgbClr val="1E6F5C"/>
                </a:solidFill>
                <a:latin typeface="Calibri" pitchFamily="34" charset="0"/>
                <a:ea typeface="Calibri" pitchFamily="34" charset="-122"/>
                <a:cs typeface="Calibri" pitchFamily="34" charset="-120"/>
              </a:rPr>
              <a:t>46,0%</a:t>
            </a:r>
            <a:endParaRPr lang="en-US" sz="3300" dirty="0"/>
          </a:p>
        </p:txBody>
      </p:sp>
      <p:sp>
        <p:nvSpPr>
          <p:cNvPr id="10" name="Text 6"/>
          <p:cNvSpPr/>
          <p:nvPr/>
        </p:nvSpPr>
        <p:spPr>
          <a:xfrm>
            <a:off x="7370064" y="3621024"/>
            <a:ext cx="2743200" cy="256032"/>
          </a:xfrm>
          <a:prstGeom prst="rect">
            <a:avLst/>
          </a:prstGeom>
          <a:noFill/>
          <a:ln/>
        </p:spPr>
        <p:txBody>
          <a:bodyPr wrap="square" lIns="0" tIns="0" rIns="0" bIns="0" rtlCol="0" anchor="ctr"/>
          <a:lstStyle/>
          <a:p>
            <a:pPr marL="0" indent="0">
              <a:buNone/>
            </a:pPr>
            <a:r>
              <a:rPr lang="en-US" sz="1000" dirty="0">
                <a:solidFill>
                  <a:srgbClr val="6A7C8C"/>
                </a:solidFill>
                <a:latin typeface="Calibri" pitchFamily="34" charset="0"/>
                <a:ea typeface="Calibri" pitchFamily="34" charset="-122"/>
                <a:cs typeface="Calibri" pitchFamily="34" charset="-120"/>
              </a:rPr>
              <a:t>Σίγουρα + Μάλλον ναι</a:t>
            </a:r>
            <a:endParaRPr lang="en-US" sz="1000" dirty="0"/>
          </a:p>
        </p:txBody>
      </p:sp>
      <p:sp>
        <p:nvSpPr>
          <p:cNvPr id="11" name="Shape 7"/>
          <p:cNvSpPr/>
          <p:nvPr/>
        </p:nvSpPr>
        <p:spPr>
          <a:xfrm>
            <a:off x="7114032" y="4078224"/>
            <a:ext cx="3200400" cy="1371600"/>
          </a:xfrm>
          <a:prstGeom prst="roundRect">
            <a:avLst>
              <a:gd name="adj" fmla="val 5333"/>
            </a:avLst>
          </a:prstGeom>
          <a:solidFill>
            <a:srgbClr val="EFF1F3"/>
          </a:solidFill>
          <a:ln w="12700">
            <a:solidFill>
              <a:srgbClr val="D7DEE5"/>
            </a:solidFill>
            <a:prstDash val="solid"/>
          </a:ln>
        </p:spPr>
        <p:txBody>
          <a:bodyPr/>
          <a:lstStyle/>
          <a:p>
            <a:endParaRPr lang="el-GR"/>
          </a:p>
        </p:txBody>
      </p:sp>
      <p:sp>
        <p:nvSpPr>
          <p:cNvPr id="12" name="Shape 8"/>
          <p:cNvSpPr/>
          <p:nvPr/>
        </p:nvSpPr>
        <p:spPr>
          <a:xfrm>
            <a:off x="7370064" y="4370832"/>
            <a:ext cx="164592" cy="164592"/>
          </a:xfrm>
          <a:prstGeom prst="ellipse">
            <a:avLst/>
          </a:prstGeom>
          <a:solidFill>
            <a:srgbClr val="6B7886"/>
          </a:solidFill>
          <a:ln/>
        </p:spPr>
        <p:txBody>
          <a:bodyPr/>
          <a:lstStyle/>
          <a:p>
            <a:endParaRPr lang="el-GR"/>
          </a:p>
        </p:txBody>
      </p:sp>
      <p:sp>
        <p:nvSpPr>
          <p:cNvPr id="13" name="Text 9"/>
          <p:cNvSpPr/>
          <p:nvPr/>
        </p:nvSpPr>
        <p:spPr>
          <a:xfrm>
            <a:off x="7626096" y="4315968"/>
            <a:ext cx="2468880" cy="274320"/>
          </a:xfrm>
          <a:prstGeom prst="rect">
            <a:avLst/>
          </a:prstGeom>
          <a:noFill/>
          <a:ln/>
        </p:spPr>
        <p:txBody>
          <a:bodyPr wrap="square" lIns="0" tIns="0" rIns="0" bIns="0" rtlCol="0" anchor="ctr"/>
          <a:lstStyle/>
          <a:p>
            <a:pPr marL="0" indent="0">
              <a:buNone/>
            </a:pPr>
            <a:r>
              <a:rPr lang="en-US" sz="1250" b="1" kern="0" spc="100" dirty="0">
                <a:solidFill>
                  <a:srgbClr val="6B7886"/>
                </a:solidFill>
                <a:latin typeface="Calibri" pitchFamily="34" charset="0"/>
                <a:ea typeface="Calibri" pitchFamily="34" charset="-122"/>
                <a:cs typeface="Calibri" pitchFamily="34" charset="-120"/>
              </a:rPr>
              <a:t>ΑΒΕΒΑΙΟ</a:t>
            </a:r>
            <a:endParaRPr lang="en-US" sz="1250" dirty="0"/>
          </a:p>
        </p:txBody>
      </p:sp>
      <p:sp>
        <p:nvSpPr>
          <p:cNvPr id="14" name="Text 10"/>
          <p:cNvSpPr/>
          <p:nvPr/>
        </p:nvSpPr>
        <p:spPr>
          <a:xfrm>
            <a:off x="7351776" y="4581144"/>
            <a:ext cx="2743200" cy="640080"/>
          </a:xfrm>
          <a:prstGeom prst="rect">
            <a:avLst/>
          </a:prstGeom>
          <a:noFill/>
          <a:ln/>
        </p:spPr>
        <p:txBody>
          <a:bodyPr wrap="square" lIns="0" tIns="0" rIns="0" bIns="0" rtlCol="0" anchor="ctr"/>
          <a:lstStyle/>
          <a:p>
            <a:pPr marL="0" indent="0">
              <a:buNone/>
            </a:pPr>
            <a:r>
              <a:rPr lang="en-US" sz="3300" b="1" dirty="0">
                <a:solidFill>
                  <a:srgbClr val="6B7886"/>
                </a:solidFill>
                <a:latin typeface="Calibri" pitchFamily="34" charset="0"/>
                <a:ea typeface="Calibri" pitchFamily="34" charset="-122"/>
                <a:cs typeface="Calibri" pitchFamily="34" charset="-120"/>
              </a:rPr>
              <a:t>23,9%</a:t>
            </a:r>
            <a:endParaRPr lang="en-US" sz="3300" dirty="0"/>
          </a:p>
        </p:txBody>
      </p:sp>
      <p:sp>
        <p:nvSpPr>
          <p:cNvPr id="15" name="Text 11"/>
          <p:cNvSpPr/>
          <p:nvPr/>
        </p:nvSpPr>
        <p:spPr>
          <a:xfrm>
            <a:off x="7370064" y="5157216"/>
            <a:ext cx="2743200" cy="256032"/>
          </a:xfrm>
          <a:prstGeom prst="rect">
            <a:avLst/>
          </a:prstGeom>
          <a:noFill/>
          <a:ln/>
        </p:spPr>
        <p:txBody>
          <a:bodyPr wrap="square" lIns="0" tIns="0" rIns="0" bIns="0" rtlCol="0" anchor="ctr"/>
          <a:lstStyle/>
          <a:p>
            <a:pPr marL="0" indent="0">
              <a:buNone/>
            </a:pPr>
            <a:r>
              <a:rPr lang="en-US" sz="1000" dirty="0">
                <a:solidFill>
                  <a:srgbClr val="6A7C8C"/>
                </a:solidFill>
                <a:latin typeface="Calibri" pitchFamily="34" charset="0"/>
                <a:ea typeface="Calibri" pitchFamily="34" charset="-122"/>
                <a:cs typeface="Calibri" pitchFamily="34" charset="-120"/>
              </a:rPr>
              <a:t>Αβέβαιο</a:t>
            </a:r>
            <a:endParaRPr lang="en-US" sz="1000" dirty="0"/>
          </a:p>
        </p:txBody>
      </p:sp>
      <p:sp>
        <p:nvSpPr>
          <p:cNvPr id="16" name="Shape 12"/>
          <p:cNvSpPr/>
          <p:nvPr/>
        </p:nvSpPr>
        <p:spPr>
          <a:xfrm>
            <a:off x="7114032" y="5614416"/>
            <a:ext cx="3200400" cy="1371600"/>
          </a:xfrm>
          <a:prstGeom prst="roundRect">
            <a:avLst>
              <a:gd name="adj" fmla="val 5333"/>
            </a:avLst>
          </a:prstGeom>
          <a:solidFill>
            <a:srgbClr val="F6EAE9"/>
          </a:solidFill>
          <a:ln w="12700">
            <a:solidFill>
              <a:srgbClr val="D7DEE5"/>
            </a:solidFill>
            <a:prstDash val="solid"/>
          </a:ln>
        </p:spPr>
        <p:txBody>
          <a:bodyPr/>
          <a:lstStyle/>
          <a:p>
            <a:endParaRPr lang="el-GR"/>
          </a:p>
        </p:txBody>
      </p:sp>
      <p:sp>
        <p:nvSpPr>
          <p:cNvPr id="17" name="Shape 13"/>
          <p:cNvSpPr/>
          <p:nvPr/>
        </p:nvSpPr>
        <p:spPr>
          <a:xfrm>
            <a:off x="7370064" y="5907024"/>
            <a:ext cx="164592" cy="164592"/>
          </a:xfrm>
          <a:prstGeom prst="ellipse">
            <a:avLst/>
          </a:prstGeom>
          <a:solidFill>
            <a:srgbClr val="9E2A2B"/>
          </a:solidFill>
          <a:ln/>
        </p:spPr>
        <p:txBody>
          <a:bodyPr/>
          <a:lstStyle/>
          <a:p>
            <a:endParaRPr lang="el-GR"/>
          </a:p>
        </p:txBody>
      </p:sp>
      <p:sp>
        <p:nvSpPr>
          <p:cNvPr id="18" name="Text 14"/>
          <p:cNvSpPr/>
          <p:nvPr/>
        </p:nvSpPr>
        <p:spPr>
          <a:xfrm>
            <a:off x="7626096" y="5852160"/>
            <a:ext cx="2468880" cy="274320"/>
          </a:xfrm>
          <a:prstGeom prst="rect">
            <a:avLst/>
          </a:prstGeom>
          <a:noFill/>
          <a:ln/>
        </p:spPr>
        <p:txBody>
          <a:bodyPr wrap="square" lIns="0" tIns="0" rIns="0" bIns="0" rtlCol="0" anchor="ctr"/>
          <a:lstStyle/>
          <a:p>
            <a:pPr marL="0" indent="0">
              <a:buNone/>
            </a:pPr>
            <a:r>
              <a:rPr lang="en-US" sz="1250" b="1" kern="0" spc="100" dirty="0">
                <a:solidFill>
                  <a:srgbClr val="9E2A2B"/>
                </a:solidFill>
                <a:latin typeface="Calibri" pitchFamily="34" charset="0"/>
                <a:ea typeface="Calibri" pitchFamily="34" charset="-122"/>
                <a:cs typeface="Calibri" pitchFamily="34" charset="-120"/>
              </a:rPr>
              <a:t>ΟΧΙ</a:t>
            </a:r>
            <a:endParaRPr lang="en-US" sz="1250" dirty="0"/>
          </a:p>
        </p:txBody>
      </p:sp>
      <p:sp>
        <p:nvSpPr>
          <p:cNvPr id="19" name="Text 15"/>
          <p:cNvSpPr/>
          <p:nvPr/>
        </p:nvSpPr>
        <p:spPr>
          <a:xfrm>
            <a:off x="7351776" y="6117336"/>
            <a:ext cx="2743200" cy="640080"/>
          </a:xfrm>
          <a:prstGeom prst="rect">
            <a:avLst/>
          </a:prstGeom>
          <a:noFill/>
          <a:ln/>
        </p:spPr>
        <p:txBody>
          <a:bodyPr wrap="square" lIns="0" tIns="0" rIns="0" bIns="0" rtlCol="0" anchor="ctr"/>
          <a:lstStyle/>
          <a:p>
            <a:pPr marL="0" indent="0">
              <a:buNone/>
            </a:pPr>
            <a:r>
              <a:rPr lang="en-US" sz="3300" b="1" dirty="0">
                <a:solidFill>
                  <a:srgbClr val="9E2A2B"/>
                </a:solidFill>
                <a:latin typeface="Calibri" pitchFamily="34" charset="0"/>
                <a:ea typeface="Calibri" pitchFamily="34" charset="-122"/>
                <a:cs typeface="Calibri" pitchFamily="34" charset="-120"/>
              </a:rPr>
              <a:t>27,1%</a:t>
            </a:r>
            <a:endParaRPr lang="en-US" sz="3300" dirty="0"/>
          </a:p>
        </p:txBody>
      </p:sp>
      <p:sp>
        <p:nvSpPr>
          <p:cNvPr id="20" name="Text 16"/>
          <p:cNvSpPr/>
          <p:nvPr/>
        </p:nvSpPr>
        <p:spPr>
          <a:xfrm>
            <a:off x="7370064" y="6693408"/>
            <a:ext cx="2743200" cy="256032"/>
          </a:xfrm>
          <a:prstGeom prst="rect">
            <a:avLst/>
          </a:prstGeom>
          <a:noFill/>
          <a:ln/>
        </p:spPr>
        <p:txBody>
          <a:bodyPr wrap="square" lIns="0" tIns="0" rIns="0" bIns="0" rtlCol="0" anchor="ctr"/>
          <a:lstStyle/>
          <a:p>
            <a:pPr marL="0" indent="0">
              <a:buNone/>
            </a:pPr>
            <a:r>
              <a:rPr lang="en-US" sz="1000" dirty="0">
                <a:solidFill>
                  <a:srgbClr val="6A7C8C"/>
                </a:solidFill>
                <a:latin typeface="Calibri" pitchFamily="34" charset="0"/>
                <a:ea typeface="Calibri" pitchFamily="34" charset="-122"/>
                <a:cs typeface="Calibri" pitchFamily="34" charset="-120"/>
              </a:rPr>
              <a:t>Μάλλον + Σίγουρα όχι</a:t>
            </a:r>
            <a:endParaRPr lang="en-US" sz="1000" dirty="0"/>
          </a:p>
        </p:txBody>
      </p:sp>
      <p:sp>
        <p:nvSpPr>
          <p:cNvPr id="21" name="Text 17"/>
          <p:cNvSpPr/>
          <p:nvPr/>
        </p:nvSpPr>
        <p:spPr>
          <a:xfrm>
            <a:off x="566928" y="1874520"/>
            <a:ext cx="9692640" cy="457200"/>
          </a:xfrm>
          <a:prstGeom prst="rect">
            <a:avLst/>
          </a:prstGeom>
          <a:noFill/>
          <a:ln/>
        </p:spPr>
        <p:txBody>
          <a:bodyPr wrap="square" lIns="0" tIns="0" rIns="0" bIns="0" rtlCol="0" anchor="ctr"/>
          <a:lstStyle/>
          <a:p>
            <a:pPr marL="0" indent="0">
              <a:buNone/>
            </a:pPr>
            <a:r>
              <a:rPr lang="en-US" sz="1500" dirty="0">
                <a:solidFill>
                  <a:srgbClr val="1B3A5C"/>
                </a:solidFill>
                <a:latin typeface="Calibri" pitchFamily="34" charset="0"/>
                <a:ea typeface="Calibri" pitchFamily="34" charset="-122"/>
                <a:cs typeface="Calibri" pitchFamily="34" charset="-120"/>
              </a:rPr>
              <a:t>το </a:t>
            </a:r>
            <a:r>
              <a:rPr lang="en-US" sz="1500" b="1" dirty="0">
                <a:solidFill>
                  <a:srgbClr val="1E6F5C"/>
                </a:solidFill>
                <a:latin typeface="Calibri" pitchFamily="34" charset="0"/>
                <a:ea typeface="Calibri" pitchFamily="34" charset="-122"/>
                <a:cs typeface="Calibri" pitchFamily="34" charset="-120"/>
              </a:rPr>
              <a:t>46,0%</a:t>
            </a:r>
            <a:r>
              <a:rPr lang="en-US" sz="1500" dirty="0">
                <a:solidFill>
                  <a:srgbClr val="1B3A5C"/>
                </a:solidFill>
                <a:latin typeface="Calibri" pitchFamily="34" charset="0"/>
                <a:ea typeface="Calibri" pitchFamily="34" charset="-122"/>
                <a:cs typeface="Calibri" pitchFamily="34" charset="-120"/>
              </a:rPr>
              <a:t> θεωρεί πιθανή τη συνέχιση της κυριαρχίας, έναντι </a:t>
            </a:r>
            <a:r>
              <a:rPr lang="en-US" sz="1500" b="1" dirty="0">
                <a:solidFill>
                  <a:srgbClr val="9E2A2B"/>
                </a:solidFill>
                <a:latin typeface="Calibri" pitchFamily="34" charset="0"/>
                <a:ea typeface="Calibri" pitchFamily="34" charset="-122"/>
                <a:cs typeface="Calibri" pitchFamily="34" charset="-120"/>
              </a:rPr>
              <a:t>27,1%</a:t>
            </a:r>
            <a:r>
              <a:rPr lang="en-US" sz="1500" dirty="0">
                <a:solidFill>
                  <a:srgbClr val="1B3A5C"/>
                </a:solidFill>
                <a:latin typeface="Calibri" pitchFamily="34" charset="0"/>
                <a:ea typeface="Calibri" pitchFamily="34" charset="-122"/>
                <a:cs typeface="Calibri" pitchFamily="34" charset="-120"/>
              </a:rPr>
              <a:t>.</a:t>
            </a:r>
            <a:endParaRPr lang="en-US" sz="1500" dirty="0"/>
          </a:p>
        </p:txBody>
      </p:sp>
      <p:sp>
        <p:nvSpPr>
          <p:cNvPr id="23" name="Shape 19"/>
          <p:cNvSpPr/>
          <p:nvPr/>
        </p:nvSpPr>
        <p:spPr>
          <a:xfrm>
            <a:off x="548640" y="7607808"/>
            <a:ext cx="9738360" cy="0"/>
          </a:xfrm>
          <a:prstGeom prst="line">
            <a:avLst/>
          </a:prstGeom>
          <a:noFill/>
          <a:ln w="12700">
            <a:solidFill>
              <a:srgbClr val="D7DEE5"/>
            </a:solidFill>
            <a:prstDash val="solid"/>
          </a:ln>
        </p:spPr>
        <p:txBody>
          <a:bodyPr/>
          <a:lstStyle/>
          <a:p>
            <a:endParaRPr lang="el-GR"/>
          </a:p>
        </p:txBody>
      </p:sp>
      <p:sp>
        <p:nvSpPr>
          <p:cNvPr id="24" name="Text 20"/>
          <p:cNvSpPr/>
          <p:nvPr/>
        </p:nvSpPr>
        <p:spPr>
          <a:xfrm>
            <a:off x="548640" y="7680960"/>
            <a:ext cx="8961120" cy="320040"/>
          </a:xfrm>
          <a:prstGeom prst="rect">
            <a:avLst/>
          </a:prstGeom>
          <a:noFill/>
          <a:ln/>
        </p:spPr>
        <p:txBody>
          <a:bodyPr wrap="square" lIns="0" tIns="0" rIns="0" bIns="0" rtlCol="0" anchor="ctr"/>
          <a:lstStyle/>
          <a:p>
            <a:pPr marL="0" indent="0">
              <a:buNone/>
            </a:pPr>
            <a:r>
              <a:rPr lang="en-US" sz="900" b="1" dirty="0">
                <a:solidFill>
                  <a:schemeClr val="accent1">
                    <a:lumMod val="50000"/>
                  </a:schemeClr>
                </a:solidFill>
                <a:latin typeface="Calibri" pitchFamily="34" charset="0"/>
                <a:ea typeface="Calibri" pitchFamily="34" charset="-122"/>
                <a:cs typeface="Calibri" pitchFamily="34" charset="-120"/>
              </a:rPr>
              <a:t>Πηγή: Opinion Poll για λογαριασμό της Liberal  •  Πανελλαδική έρευνα 23–24 Ιουνίου 2026  •  Μέγεθος δείγματος ν = 1.004</a:t>
            </a:r>
            <a:endParaRPr lang="en-US" sz="900" b="1" dirty="0">
              <a:solidFill>
                <a:schemeClr val="accent1">
                  <a:lumMod val="50000"/>
                </a:schemeClr>
              </a:solidFill>
            </a:endParaRPr>
          </a:p>
        </p:txBody>
      </p:sp>
      <p:sp>
        <p:nvSpPr>
          <p:cNvPr id="25" name="Text 21"/>
          <p:cNvSpPr/>
          <p:nvPr/>
        </p:nvSpPr>
        <p:spPr>
          <a:xfrm>
            <a:off x="9784080" y="7680960"/>
            <a:ext cx="502920" cy="320040"/>
          </a:xfrm>
          <a:prstGeom prst="rect">
            <a:avLst/>
          </a:prstGeom>
          <a:noFill/>
          <a:ln/>
        </p:spPr>
        <p:txBody>
          <a:bodyPr wrap="square" lIns="0" tIns="0" rIns="0" bIns="0" rtlCol="0" anchor="ctr"/>
          <a:lstStyle/>
          <a:p>
            <a:pPr marL="0" indent="0" algn="r">
              <a:buNone/>
            </a:pPr>
            <a:r>
              <a:rPr lang="en-US" sz="1000" dirty="0">
                <a:solidFill>
                  <a:srgbClr val="6A7C8C"/>
                </a:solidFill>
                <a:latin typeface="Calibri" pitchFamily="34" charset="0"/>
                <a:ea typeface="Calibri" pitchFamily="34" charset="-122"/>
                <a:cs typeface="Calibri" pitchFamily="34" charset="-120"/>
              </a:rPr>
              <a:t>13</a:t>
            </a:r>
            <a:endParaRPr lang="en-US" sz="1000" dirty="0"/>
          </a:p>
        </p:txBody>
      </p:sp>
      <p:pic>
        <p:nvPicPr>
          <p:cNvPr id="22" name="Picture 4" descr="ΣΕΔΕΑ | ΚΑΤΑΣΤΑΤΙΚΟ ΣΕΔΕΑ">
            <a:extLst>
              <a:ext uri="{FF2B5EF4-FFF2-40B4-BE49-F238E27FC236}">
                <a16:creationId xmlns:a16="http://schemas.microsoft.com/office/drawing/2014/main" id="{A7EB7328-9D54-E253-33F0-ECDD18D5B62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98864" y="854964"/>
            <a:ext cx="1371600" cy="62300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a:effectLst/>
      </p:bgPr>
    </p:bg>
    <p:spTree>
      <p:nvGrpSpPr>
        <p:cNvPr id="1" name=""/>
        <p:cNvGrpSpPr/>
        <p:nvPr/>
      </p:nvGrpSpPr>
      <p:grpSpPr>
        <a:xfrm>
          <a:off x="0" y="0"/>
          <a:ext cx="0" cy="0"/>
          <a:chOff x="0" y="0"/>
          <a:chExt cx="0" cy="0"/>
        </a:xfrm>
      </p:grpSpPr>
      <p:pic>
        <p:nvPicPr>
          <p:cNvPr id="2" name="Image 0" descr="logo_clean.png"/>
          <p:cNvPicPr>
            <a:picLocks noChangeAspect="1"/>
          </p:cNvPicPr>
          <p:nvPr/>
        </p:nvPicPr>
        <p:blipFill>
          <a:blip r:embed="rId3"/>
          <a:stretch>
            <a:fillRect/>
          </a:stretch>
        </p:blipFill>
        <p:spPr>
          <a:xfrm>
            <a:off x="9098280" y="384048"/>
            <a:ext cx="1371600" cy="370332"/>
          </a:xfrm>
          <a:prstGeom prst="rect">
            <a:avLst/>
          </a:prstGeom>
        </p:spPr>
      </p:pic>
      <p:sp>
        <p:nvSpPr>
          <p:cNvPr id="3" name="Text 0"/>
          <p:cNvSpPr/>
          <p:nvPr/>
        </p:nvSpPr>
        <p:spPr>
          <a:xfrm>
            <a:off x="548640" y="411480"/>
            <a:ext cx="8321040" cy="1005840"/>
          </a:xfrm>
          <a:prstGeom prst="rect">
            <a:avLst/>
          </a:prstGeom>
          <a:noFill/>
          <a:ln/>
        </p:spPr>
        <p:txBody>
          <a:bodyPr wrap="square" lIns="0" tIns="0" rIns="0" bIns="0" rtlCol="0" anchor="t"/>
          <a:lstStyle/>
          <a:p>
            <a:pPr marL="0" indent="0">
              <a:lnSpc>
                <a:spcPct val="100000"/>
              </a:lnSpc>
              <a:buNone/>
            </a:pPr>
            <a:r>
              <a:rPr lang="en-US" sz="1850" b="1" dirty="0">
                <a:solidFill>
                  <a:srgbClr val="13314F"/>
                </a:solidFill>
                <a:latin typeface="Cambria" pitchFamily="34" charset="0"/>
                <a:ea typeface="Cambria" pitchFamily="34" charset="-122"/>
                <a:cs typeface="Cambria" pitchFamily="34" charset="-120"/>
              </a:rPr>
              <a:t>Πιστεύετε ότι η κεντροδεξιά θα συνεχίσει να κυριαρχεί τα επόμενα χρόνια;</a:t>
            </a:r>
            <a:endParaRPr lang="en-US" sz="1850" dirty="0"/>
          </a:p>
        </p:txBody>
      </p:sp>
      <p:sp>
        <p:nvSpPr>
          <p:cNvPr id="4" name="Text 1"/>
          <p:cNvSpPr/>
          <p:nvPr/>
        </p:nvSpPr>
        <p:spPr>
          <a:xfrm>
            <a:off x="566928" y="1517904"/>
            <a:ext cx="8229600" cy="292608"/>
          </a:xfrm>
          <a:prstGeom prst="rect">
            <a:avLst/>
          </a:prstGeom>
          <a:noFill/>
          <a:ln/>
        </p:spPr>
        <p:txBody>
          <a:bodyPr wrap="square" lIns="0" tIns="0" rIns="0" bIns="0" rtlCol="0" anchor="ctr"/>
          <a:lstStyle/>
          <a:p>
            <a:pPr marL="0" indent="0">
              <a:buNone/>
            </a:pPr>
            <a:r>
              <a:rPr lang="en-US" sz="1200" b="1" kern="0" spc="200" dirty="0">
                <a:solidFill>
                  <a:srgbClr val="9E2A2B"/>
                </a:solidFill>
                <a:latin typeface="Calibri" pitchFamily="34" charset="0"/>
                <a:ea typeface="Calibri" pitchFamily="34" charset="-122"/>
                <a:cs typeface="Calibri" pitchFamily="34" charset="-120"/>
              </a:rPr>
              <a:t>ΨΗΦΟΦΌΡΟΙ ΝΔ</a:t>
            </a:r>
            <a:endParaRPr lang="en-US" sz="1200" dirty="0"/>
          </a:p>
        </p:txBody>
      </p:sp>
      <p:graphicFrame>
        <p:nvGraphicFramePr>
          <p:cNvPr id="5" name="Chart 0"/>
          <p:cNvGraphicFramePr/>
          <p:nvPr>
            <p:extLst>
              <p:ext uri="{D42A27DB-BD31-4B8C-83A1-F6EECF244321}">
                <p14:modId xmlns:p14="http://schemas.microsoft.com/office/powerpoint/2010/main" val="2226777407"/>
              </p:ext>
            </p:extLst>
          </p:nvPr>
        </p:nvGraphicFramePr>
        <p:xfrm>
          <a:off x="411480" y="2542032"/>
          <a:ext cx="6446520" cy="4983480"/>
        </p:xfrm>
        <a:graphic>
          <a:graphicData uri="http://schemas.openxmlformats.org/drawingml/2006/chart">
            <c:chart xmlns:c="http://schemas.openxmlformats.org/drawingml/2006/chart" xmlns:r="http://schemas.openxmlformats.org/officeDocument/2006/relationships" r:id="rId4"/>
          </a:graphicData>
        </a:graphic>
      </p:graphicFrame>
      <p:sp>
        <p:nvSpPr>
          <p:cNvPr id="6" name="Shape 2"/>
          <p:cNvSpPr/>
          <p:nvPr/>
        </p:nvSpPr>
        <p:spPr>
          <a:xfrm>
            <a:off x="7114032" y="2542032"/>
            <a:ext cx="3200400" cy="1371600"/>
          </a:xfrm>
          <a:prstGeom prst="roundRect">
            <a:avLst>
              <a:gd name="adj" fmla="val 5333"/>
            </a:avLst>
          </a:prstGeom>
          <a:solidFill>
            <a:srgbClr val="E8F1EE"/>
          </a:solidFill>
          <a:ln w="12700">
            <a:solidFill>
              <a:srgbClr val="D7DEE5"/>
            </a:solidFill>
            <a:prstDash val="solid"/>
          </a:ln>
        </p:spPr>
        <p:txBody>
          <a:bodyPr/>
          <a:lstStyle/>
          <a:p>
            <a:endParaRPr lang="el-GR"/>
          </a:p>
        </p:txBody>
      </p:sp>
      <p:sp>
        <p:nvSpPr>
          <p:cNvPr id="7" name="Shape 3"/>
          <p:cNvSpPr/>
          <p:nvPr/>
        </p:nvSpPr>
        <p:spPr>
          <a:xfrm>
            <a:off x="7370064" y="2834640"/>
            <a:ext cx="164592" cy="164592"/>
          </a:xfrm>
          <a:prstGeom prst="ellipse">
            <a:avLst/>
          </a:prstGeom>
          <a:solidFill>
            <a:srgbClr val="1E6F5C"/>
          </a:solidFill>
          <a:ln/>
        </p:spPr>
        <p:txBody>
          <a:bodyPr/>
          <a:lstStyle/>
          <a:p>
            <a:endParaRPr lang="el-GR"/>
          </a:p>
        </p:txBody>
      </p:sp>
      <p:sp>
        <p:nvSpPr>
          <p:cNvPr id="8" name="Text 4"/>
          <p:cNvSpPr/>
          <p:nvPr/>
        </p:nvSpPr>
        <p:spPr>
          <a:xfrm>
            <a:off x="7626096" y="2779776"/>
            <a:ext cx="2468880" cy="274320"/>
          </a:xfrm>
          <a:prstGeom prst="rect">
            <a:avLst/>
          </a:prstGeom>
          <a:noFill/>
          <a:ln/>
        </p:spPr>
        <p:txBody>
          <a:bodyPr wrap="square" lIns="0" tIns="0" rIns="0" bIns="0" rtlCol="0" anchor="ctr"/>
          <a:lstStyle/>
          <a:p>
            <a:pPr marL="0" indent="0">
              <a:buNone/>
            </a:pPr>
            <a:r>
              <a:rPr lang="en-US" sz="1250" b="1" kern="0" spc="100" dirty="0">
                <a:solidFill>
                  <a:srgbClr val="1E6F5C"/>
                </a:solidFill>
                <a:latin typeface="Calibri" pitchFamily="34" charset="0"/>
                <a:ea typeface="Calibri" pitchFamily="34" charset="-122"/>
                <a:cs typeface="Calibri" pitchFamily="34" charset="-120"/>
              </a:rPr>
              <a:t>ΝΑΙ</a:t>
            </a:r>
            <a:endParaRPr lang="en-US" sz="1250" dirty="0"/>
          </a:p>
        </p:txBody>
      </p:sp>
      <p:sp>
        <p:nvSpPr>
          <p:cNvPr id="9" name="Text 5"/>
          <p:cNvSpPr/>
          <p:nvPr/>
        </p:nvSpPr>
        <p:spPr>
          <a:xfrm>
            <a:off x="7351776" y="3044952"/>
            <a:ext cx="2743200" cy="640080"/>
          </a:xfrm>
          <a:prstGeom prst="rect">
            <a:avLst/>
          </a:prstGeom>
          <a:noFill/>
          <a:ln/>
        </p:spPr>
        <p:txBody>
          <a:bodyPr wrap="square" lIns="0" tIns="0" rIns="0" bIns="0" rtlCol="0" anchor="ctr"/>
          <a:lstStyle/>
          <a:p>
            <a:pPr marL="0" indent="0">
              <a:buNone/>
            </a:pPr>
            <a:r>
              <a:rPr lang="en-US" sz="3300" b="1" dirty="0">
                <a:solidFill>
                  <a:srgbClr val="1E6F5C"/>
                </a:solidFill>
                <a:latin typeface="Calibri" pitchFamily="34" charset="0"/>
                <a:ea typeface="Calibri" pitchFamily="34" charset="-122"/>
                <a:cs typeface="Calibri" pitchFamily="34" charset="-120"/>
              </a:rPr>
              <a:t>72,3%</a:t>
            </a:r>
            <a:endParaRPr lang="en-US" sz="3300" dirty="0"/>
          </a:p>
        </p:txBody>
      </p:sp>
      <p:sp>
        <p:nvSpPr>
          <p:cNvPr id="10" name="Text 6"/>
          <p:cNvSpPr/>
          <p:nvPr/>
        </p:nvSpPr>
        <p:spPr>
          <a:xfrm>
            <a:off x="7370064" y="3621024"/>
            <a:ext cx="2743200" cy="256032"/>
          </a:xfrm>
          <a:prstGeom prst="rect">
            <a:avLst/>
          </a:prstGeom>
          <a:noFill/>
          <a:ln/>
        </p:spPr>
        <p:txBody>
          <a:bodyPr wrap="square" lIns="0" tIns="0" rIns="0" bIns="0" rtlCol="0" anchor="ctr"/>
          <a:lstStyle/>
          <a:p>
            <a:pPr marL="0" indent="0">
              <a:buNone/>
            </a:pPr>
            <a:r>
              <a:rPr lang="en-US" sz="1000" dirty="0">
                <a:solidFill>
                  <a:srgbClr val="6A7C8C"/>
                </a:solidFill>
                <a:latin typeface="Calibri" pitchFamily="34" charset="0"/>
                <a:ea typeface="Calibri" pitchFamily="34" charset="-122"/>
                <a:cs typeface="Calibri" pitchFamily="34" charset="-120"/>
              </a:rPr>
              <a:t>Σίγουρα + Μάλλον ναι</a:t>
            </a:r>
            <a:endParaRPr lang="en-US" sz="1000" dirty="0"/>
          </a:p>
        </p:txBody>
      </p:sp>
      <p:sp>
        <p:nvSpPr>
          <p:cNvPr id="11" name="Shape 7"/>
          <p:cNvSpPr/>
          <p:nvPr/>
        </p:nvSpPr>
        <p:spPr>
          <a:xfrm>
            <a:off x="7114032" y="4078224"/>
            <a:ext cx="3200400" cy="1371600"/>
          </a:xfrm>
          <a:prstGeom prst="roundRect">
            <a:avLst>
              <a:gd name="adj" fmla="val 5333"/>
            </a:avLst>
          </a:prstGeom>
          <a:solidFill>
            <a:srgbClr val="EFF1F3"/>
          </a:solidFill>
          <a:ln w="12700">
            <a:solidFill>
              <a:srgbClr val="D7DEE5"/>
            </a:solidFill>
            <a:prstDash val="solid"/>
          </a:ln>
        </p:spPr>
        <p:txBody>
          <a:bodyPr/>
          <a:lstStyle/>
          <a:p>
            <a:endParaRPr lang="el-GR"/>
          </a:p>
        </p:txBody>
      </p:sp>
      <p:sp>
        <p:nvSpPr>
          <p:cNvPr id="12" name="Shape 8"/>
          <p:cNvSpPr/>
          <p:nvPr/>
        </p:nvSpPr>
        <p:spPr>
          <a:xfrm>
            <a:off x="7370064" y="4370832"/>
            <a:ext cx="164592" cy="164592"/>
          </a:xfrm>
          <a:prstGeom prst="ellipse">
            <a:avLst/>
          </a:prstGeom>
          <a:solidFill>
            <a:srgbClr val="6B7886"/>
          </a:solidFill>
          <a:ln/>
        </p:spPr>
        <p:txBody>
          <a:bodyPr/>
          <a:lstStyle/>
          <a:p>
            <a:endParaRPr lang="el-GR"/>
          </a:p>
        </p:txBody>
      </p:sp>
      <p:sp>
        <p:nvSpPr>
          <p:cNvPr id="13" name="Text 9"/>
          <p:cNvSpPr/>
          <p:nvPr/>
        </p:nvSpPr>
        <p:spPr>
          <a:xfrm>
            <a:off x="7626096" y="4315968"/>
            <a:ext cx="2468880" cy="274320"/>
          </a:xfrm>
          <a:prstGeom prst="rect">
            <a:avLst/>
          </a:prstGeom>
          <a:noFill/>
          <a:ln/>
        </p:spPr>
        <p:txBody>
          <a:bodyPr wrap="square" lIns="0" tIns="0" rIns="0" bIns="0" rtlCol="0" anchor="ctr"/>
          <a:lstStyle/>
          <a:p>
            <a:pPr marL="0" indent="0">
              <a:buNone/>
            </a:pPr>
            <a:r>
              <a:rPr lang="en-US" sz="1250" b="1" kern="0" spc="100" dirty="0">
                <a:solidFill>
                  <a:srgbClr val="6B7886"/>
                </a:solidFill>
                <a:latin typeface="Calibri" pitchFamily="34" charset="0"/>
                <a:ea typeface="Calibri" pitchFamily="34" charset="-122"/>
                <a:cs typeface="Calibri" pitchFamily="34" charset="-120"/>
              </a:rPr>
              <a:t>ΑΒΕΒΑΙΟ</a:t>
            </a:r>
            <a:endParaRPr lang="en-US" sz="1250" dirty="0"/>
          </a:p>
        </p:txBody>
      </p:sp>
      <p:sp>
        <p:nvSpPr>
          <p:cNvPr id="14" name="Text 10"/>
          <p:cNvSpPr/>
          <p:nvPr/>
        </p:nvSpPr>
        <p:spPr>
          <a:xfrm>
            <a:off x="7351776" y="4581144"/>
            <a:ext cx="2743200" cy="640080"/>
          </a:xfrm>
          <a:prstGeom prst="rect">
            <a:avLst/>
          </a:prstGeom>
          <a:noFill/>
          <a:ln/>
        </p:spPr>
        <p:txBody>
          <a:bodyPr wrap="square" lIns="0" tIns="0" rIns="0" bIns="0" rtlCol="0" anchor="ctr"/>
          <a:lstStyle/>
          <a:p>
            <a:pPr marL="0" indent="0">
              <a:buNone/>
            </a:pPr>
            <a:r>
              <a:rPr lang="en-US" sz="3300" b="1" dirty="0">
                <a:solidFill>
                  <a:srgbClr val="6B7886"/>
                </a:solidFill>
                <a:latin typeface="Calibri" pitchFamily="34" charset="0"/>
                <a:ea typeface="Calibri" pitchFamily="34" charset="-122"/>
                <a:cs typeface="Calibri" pitchFamily="34" charset="-120"/>
              </a:rPr>
              <a:t>14,7%</a:t>
            </a:r>
            <a:endParaRPr lang="en-US" sz="3300" dirty="0"/>
          </a:p>
        </p:txBody>
      </p:sp>
      <p:sp>
        <p:nvSpPr>
          <p:cNvPr id="15" name="Text 11"/>
          <p:cNvSpPr/>
          <p:nvPr/>
        </p:nvSpPr>
        <p:spPr>
          <a:xfrm>
            <a:off x="7370064" y="5157216"/>
            <a:ext cx="2743200" cy="256032"/>
          </a:xfrm>
          <a:prstGeom prst="rect">
            <a:avLst/>
          </a:prstGeom>
          <a:noFill/>
          <a:ln/>
        </p:spPr>
        <p:txBody>
          <a:bodyPr wrap="square" lIns="0" tIns="0" rIns="0" bIns="0" rtlCol="0" anchor="ctr"/>
          <a:lstStyle/>
          <a:p>
            <a:pPr marL="0" indent="0">
              <a:buNone/>
            </a:pPr>
            <a:r>
              <a:rPr lang="en-US" sz="1000" dirty="0">
                <a:solidFill>
                  <a:srgbClr val="6A7C8C"/>
                </a:solidFill>
                <a:latin typeface="Calibri" pitchFamily="34" charset="0"/>
                <a:ea typeface="Calibri" pitchFamily="34" charset="-122"/>
                <a:cs typeface="Calibri" pitchFamily="34" charset="-120"/>
              </a:rPr>
              <a:t>Αβέβαιο</a:t>
            </a:r>
            <a:endParaRPr lang="en-US" sz="1000" dirty="0"/>
          </a:p>
        </p:txBody>
      </p:sp>
      <p:sp>
        <p:nvSpPr>
          <p:cNvPr id="16" name="Shape 12"/>
          <p:cNvSpPr/>
          <p:nvPr/>
        </p:nvSpPr>
        <p:spPr>
          <a:xfrm>
            <a:off x="7114032" y="5614416"/>
            <a:ext cx="3200400" cy="1371600"/>
          </a:xfrm>
          <a:prstGeom prst="roundRect">
            <a:avLst>
              <a:gd name="adj" fmla="val 5333"/>
            </a:avLst>
          </a:prstGeom>
          <a:solidFill>
            <a:srgbClr val="F6EAE9"/>
          </a:solidFill>
          <a:ln w="12700">
            <a:solidFill>
              <a:srgbClr val="D7DEE5"/>
            </a:solidFill>
            <a:prstDash val="solid"/>
          </a:ln>
        </p:spPr>
        <p:txBody>
          <a:bodyPr/>
          <a:lstStyle/>
          <a:p>
            <a:endParaRPr lang="el-GR"/>
          </a:p>
        </p:txBody>
      </p:sp>
      <p:sp>
        <p:nvSpPr>
          <p:cNvPr id="17" name="Shape 13"/>
          <p:cNvSpPr/>
          <p:nvPr/>
        </p:nvSpPr>
        <p:spPr>
          <a:xfrm>
            <a:off x="7370064" y="5907024"/>
            <a:ext cx="164592" cy="164592"/>
          </a:xfrm>
          <a:prstGeom prst="ellipse">
            <a:avLst/>
          </a:prstGeom>
          <a:solidFill>
            <a:srgbClr val="9E2A2B"/>
          </a:solidFill>
          <a:ln/>
        </p:spPr>
        <p:txBody>
          <a:bodyPr/>
          <a:lstStyle/>
          <a:p>
            <a:endParaRPr lang="el-GR"/>
          </a:p>
        </p:txBody>
      </p:sp>
      <p:sp>
        <p:nvSpPr>
          <p:cNvPr id="18" name="Text 14"/>
          <p:cNvSpPr/>
          <p:nvPr/>
        </p:nvSpPr>
        <p:spPr>
          <a:xfrm>
            <a:off x="7626096" y="5852160"/>
            <a:ext cx="2468880" cy="274320"/>
          </a:xfrm>
          <a:prstGeom prst="rect">
            <a:avLst/>
          </a:prstGeom>
          <a:noFill/>
          <a:ln/>
        </p:spPr>
        <p:txBody>
          <a:bodyPr wrap="square" lIns="0" tIns="0" rIns="0" bIns="0" rtlCol="0" anchor="ctr"/>
          <a:lstStyle/>
          <a:p>
            <a:pPr marL="0" indent="0">
              <a:buNone/>
            </a:pPr>
            <a:r>
              <a:rPr lang="en-US" sz="1250" b="1" kern="0" spc="100" dirty="0">
                <a:solidFill>
                  <a:srgbClr val="9E2A2B"/>
                </a:solidFill>
                <a:latin typeface="Calibri" pitchFamily="34" charset="0"/>
                <a:ea typeface="Calibri" pitchFamily="34" charset="-122"/>
                <a:cs typeface="Calibri" pitchFamily="34" charset="-120"/>
              </a:rPr>
              <a:t>ΟΧΙ</a:t>
            </a:r>
            <a:endParaRPr lang="en-US" sz="1250" dirty="0"/>
          </a:p>
        </p:txBody>
      </p:sp>
      <p:sp>
        <p:nvSpPr>
          <p:cNvPr id="19" name="Text 15"/>
          <p:cNvSpPr/>
          <p:nvPr/>
        </p:nvSpPr>
        <p:spPr>
          <a:xfrm>
            <a:off x="7351776" y="6117336"/>
            <a:ext cx="2743200" cy="640080"/>
          </a:xfrm>
          <a:prstGeom prst="rect">
            <a:avLst/>
          </a:prstGeom>
          <a:noFill/>
          <a:ln/>
        </p:spPr>
        <p:txBody>
          <a:bodyPr wrap="square" lIns="0" tIns="0" rIns="0" bIns="0" rtlCol="0" anchor="ctr"/>
          <a:lstStyle/>
          <a:p>
            <a:pPr marL="0" indent="0">
              <a:buNone/>
            </a:pPr>
            <a:r>
              <a:rPr lang="en-US" sz="3300" b="1" dirty="0">
                <a:solidFill>
                  <a:srgbClr val="9E2A2B"/>
                </a:solidFill>
                <a:latin typeface="Calibri" pitchFamily="34" charset="0"/>
                <a:ea typeface="Calibri" pitchFamily="34" charset="-122"/>
                <a:cs typeface="Calibri" pitchFamily="34" charset="-120"/>
              </a:rPr>
              <a:t>12,3%</a:t>
            </a:r>
            <a:endParaRPr lang="en-US" sz="3300" dirty="0"/>
          </a:p>
        </p:txBody>
      </p:sp>
      <p:sp>
        <p:nvSpPr>
          <p:cNvPr id="20" name="Text 16"/>
          <p:cNvSpPr/>
          <p:nvPr/>
        </p:nvSpPr>
        <p:spPr>
          <a:xfrm>
            <a:off x="7370064" y="6693408"/>
            <a:ext cx="2743200" cy="256032"/>
          </a:xfrm>
          <a:prstGeom prst="rect">
            <a:avLst/>
          </a:prstGeom>
          <a:noFill/>
          <a:ln/>
        </p:spPr>
        <p:txBody>
          <a:bodyPr wrap="square" lIns="0" tIns="0" rIns="0" bIns="0" rtlCol="0" anchor="ctr"/>
          <a:lstStyle/>
          <a:p>
            <a:pPr marL="0" indent="0">
              <a:buNone/>
            </a:pPr>
            <a:r>
              <a:rPr lang="en-US" sz="1000" dirty="0">
                <a:solidFill>
                  <a:srgbClr val="6A7C8C"/>
                </a:solidFill>
                <a:latin typeface="Calibri" pitchFamily="34" charset="0"/>
                <a:ea typeface="Calibri" pitchFamily="34" charset="-122"/>
                <a:cs typeface="Calibri" pitchFamily="34" charset="-120"/>
              </a:rPr>
              <a:t>Μάλλον + Σίγουρα όχι</a:t>
            </a:r>
            <a:endParaRPr lang="en-US" sz="1000" dirty="0"/>
          </a:p>
        </p:txBody>
      </p:sp>
      <p:sp>
        <p:nvSpPr>
          <p:cNvPr id="21" name="Text 17"/>
          <p:cNvSpPr/>
          <p:nvPr/>
        </p:nvSpPr>
        <p:spPr>
          <a:xfrm>
            <a:off x="566928" y="1874520"/>
            <a:ext cx="9692640" cy="457200"/>
          </a:xfrm>
          <a:prstGeom prst="rect">
            <a:avLst/>
          </a:prstGeom>
          <a:noFill/>
          <a:ln/>
        </p:spPr>
        <p:txBody>
          <a:bodyPr wrap="square" lIns="0" tIns="0" rIns="0" bIns="0" rtlCol="0" anchor="ctr"/>
          <a:lstStyle/>
          <a:p>
            <a:pPr marL="0" indent="0">
              <a:buNone/>
            </a:pPr>
            <a:r>
              <a:rPr lang="en-US" sz="1500" dirty="0">
                <a:solidFill>
                  <a:srgbClr val="1B3A5C"/>
                </a:solidFill>
                <a:latin typeface="Calibri" pitchFamily="34" charset="0"/>
                <a:ea typeface="Calibri" pitchFamily="34" charset="-122"/>
                <a:cs typeface="Calibri" pitchFamily="34" charset="-120"/>
              </a:rPr>
              <a:t>Στους ψηφοφόρους της ΝΔ, το </a:t>
            </a:r>
            <a:r>
              <a:rPr lang="en-US" sz="1500" b="1" dirty="0">
                <a:solidFill>
                  <a:srgbClr val="1E6F5C"/>
                </a:solidFill>
                <a:latin typeface="Calibri" pitchFamily="34" charset="0"/>
                <a:ea typeface="Calibri" pitchFamily="34" charset="-122"/>
                <a:cs typeface="Calibri" pitchFamily="34" charset="-120"/>
              </a:rPr>
              <a:t>72,3%</a:t>
            </a:r>
            <a:r>
              <a:rPr lang="en-US" sz="1500" dirty="0">
                <a:solidFill>
                  <a:srgbClr val="1B3A5C"/>
                </a:solidFill>
                <a:latin typeface="Calibri" pitchFamily="34" charset="0"/>
                <a:ea typeface="Calibri" pitchFamily="34" charset="-122"/>
                <a:cs typeface="Calibri" pitchFamily="34" charset="-120"/>
              </a:rPr>
              <a:t> θεωρεί πιθανή τη συνέχιση της κυριαρχίας, έναντι </a:t>
            </a:r>
            <a:r>
              <a:rPr lang="en-US" sz="1500" b="1" dirty="0">
                <a:solidFill>
                  <a:srgbClr val="9E2A2B"/>
                </a:solidFill>
                <a:latin typeface="Calibri" pitchFamily="34" charset="0"/>
                <a:ea typeface="Calibri" pitchFamily="34" charset="-122"/>
                <a:cs typeface="Calibri" pitchFamily="34" charset="-120"/>
              </a:rPr>
              <a:t>12,3%</a:t>
            </a:r>
            <a:r>
              <a:rPr lang="en-US" sz="1500" dirty="0">
                <a:solidFill>
                  <a:srgbClr val="1B3A5C"/>
                </a:solidFill>
                <a:latin typeface="Calibri" pitchFamily="34" charset="0"/>
                <a:ea typeface="Calibri" pitchFamily="34" charset="-122"/>
                <a:cs typeface="Calibri" pitchFamily="34" charset="-120"/>
              </a:rPr>
              <a:t>.</a:t>
            </a:r>
            <a:endParaRPr lang="en-US" sz="1500" dirty="0"/>
          </a:p>
        </p:txBody>
      </p:sp>
      <p:sp>
        <p:nvSpPr>
          <p:cNvPr id="23" name="Shape 19"/>
          <p:cNvSpPr/>
          <p:nvPr/>
        </p:nvSpPr>
        <p:spPr>
          <a:xfrm>
            <a:off x="548640" y="7607808"/>
            <a:ext cx="9738360" cy="0"/>
          </a:xfrm>
          <a:prstGeom prst="line">
            <a:avLst/>
          </a:prstGeom>
          <a:noFill/>
          <a:ln w="12700">
            <a:solidFill>
              <a:srgbClr val="D7DEE5"/>
            </a:solidFill>
            <a:prstDash val="solid"/>
          </a:ln>
        </p:spPr>
        <p:txBody>
          <a:bodyPr/>
          <a:lstStyle/>
          <a:p>
            <a:endParaRPr lang="el-GR"/>
          </a:p>
        </p:txBody>
      </p:sp>
      <p:sp>
        <p:nvSpPr>
          <p:cNvPr id="24" name="Text 20"/>
          <p:cNvSpPr/>
          <p:nvPr/>
        </p:nvSpPr>
        <p:spPr>
          <a:xfrm>
            <a:off x="548640" y="7680960"/>
            <a:ext cx="8961120" cy="320040"/>
          </a:xfrm>
          <a:prstGeom prst="rect">
            <a:avLst/>
          </a:prstGeom>
          <a:noFill/>
          <a:ln/>
        </p:spPr>
        <p:txBody>
          <a:bodyPr wrap="square" lIns="0" tIns="0" rIns="0" bIns="0" rtlCol="0" anchor="ctr"/>
          <a:lstStyle/>
          <a:p>
            <a:pPr marL="0" indent="0">
              <a:buNone/>
            </a:pPr>
            <a:r>
              <a:rPr lang="en-US" sz="900" dirty="0">
                <a:solidFill>
                  <a:schemeClr val="accent1">
                    <a:lumMod val="50000"/>
                  </a:schemeClr>
                </a:solidFill>
                <a:latin typeface="Calibri" pitchFamily="34" charset="0"/>
                <a:ea typeface="Calibri" pitchFamily="34" charset="-122"/>
                <a:cs typeface="Calibri" pitchFamily="34" charset="-120"/>
              </a:rPr>
              <a:t>Πηγή: Opinion Poll για λογαριασμό της Liberal  •  Πανελλαδική έρευνα 23–24 Ιουνίου 2026  •  Μέγεθος δείγματος ν = 1.004</a:t>
            </a:r>
            <a:endParaRPr lang="en-US" sz="900" dirty="0">
              <a:solidFill>
                <a:schemeClr val="accent1">
                  <a:lumMod val="50000"/>
                </a:schemeClr>
              </a:solidFill>
            </a:endParaRPr>
          </a:p>
        </p:txBody>
      </p:sp>
      <p:sp>
        <p:nvSpPr>
          <p:cNvPr id="25" name="Text 21"/>
          <p:cNvSpPr/>
          <p:nvPr/>
        </p:nvSpPr>
        <p:spPr>
          <a:xfrm>
            <a:off x="9784080" y="7680960"/>
            <a:ext cx="502920" cy="320040"/>
          </a:xfrm>
          <a:prstGeom prst="rect">
            <a:avLst/>
          </a:prstGeom>
          <a:noFill/>
          <a:ln/>
        </p:spPr>
        <p:txBody>
          <a:bodyPr wrap="square" lIns="0" tIns="0" rIns="0" bIns="0" rtlCol="0" anchor="ctr"/>
          <a:lstStyle/>
          <a:p>
            <a:pPr marL="0" indent="0" algn="r">
              <a:buNone/>
            </a:pPr>
            <a:r>
              <a:rPr lang="en-US" sz="1000" dirty="0">
                <a:solidFill>
                  <a:srgbClr val="6A7C8C"/>
                </a:solidFill>
                <a:latin typeface="Calibri" pitchFamily="34" charset="0"/>
                <a:ea typeface="Calibri" pitchFamily="34" charset="-122"/>
                <a:cs typeface="Calibri" pitchFamily="34" charset="-120"/>
              </a:rPr>
              <a:t>14</a:t>
            </a:r>
            <a:endParaRPr lang="en-US" sz="1000" dirty="0"/>
          </a:p>
        </p:txBody>
      </p:sp>
      <p:pic>
        <p:nvPicPr>
          <p:cNvPr id="22" name="Picture 4" descr="ΣΕΔΕΑ | ΚΑΤΑΣΤΑΤΙΚΟ ΣΕΔΕΑ">
            <a:extLst>
              <a:ext uri="{FF2B5EF4-FFF2-40B4-BE49-F238E27FC236}">
                <a16:creationId xmlns:a16="http://schemas.microsoft.com/office/drawing/2014/main" id="{6284C165-1713-A3F2-6991-AC18006AD0C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98864" y="854964"/>
            <a:ext cx="1371600" cy="62300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a:effectLst/>
      </p:bgPr>
    </p:bg>
    <p:spTree>
      <p:nvGrpSpPr>
        <p:cNvPr id="1" name=""/>
        <p:cNvGrpSpPr/>
        <p:nvPr/>
      </p:nvGrpSpPr>
      <p:grpSpPr>
        <a:xfrm>
          <a:off x="0" y="0"/>
          <a:ext cx="0" cy="0"/>
          <a:chOff x="0" y="0"/>
          <a:chExt cx="0" cy="0"/>
        </a:xfrm>
      </p:grpSpPr>
      <p:pic>
        <p:nvPicPr>
          <p:cNvPr id="2" name="Image 0" descr="logo_clean.png"/>
          <p:cNvPicPr>
            <a:picLocks noChangeAspect="1"/>
          </p:cNvPicPr>
          <p:nvPr/>
        </p:nvPicPr>
        <p:blipFill>
          <a:blip r:embed="rId3"/>
          <a:stretch>
            <a:fillRect/>
          </a:stretch>
        </p:blipFill>
        <p:spPr>
          <a:xfrm>
            <a:off x="9098280" y="384048"/>
            <a:ext cx="1371600" cy="370332"/>
          </a:xfrm>
          <a:prstGeom prst="rect">
            <a:avLst/>
          </a:prstGeom>
        </p:spPr>
      </p:pic>
      <p:sp>
        <p:nvSpPr>
          <p:cNvPr id="3" name="Text 0"/>
          <p:cNvSpPr/>
          <p:nvPr/>
        </p:nvSpPr>
        <p:spPr>
          <a:xfrm>
            <a:off x="548640" y="411480"/>
            <a:ext cx="8321040" cy="1005840"/>
          </a:xfrm>
          <a:prstGeom prst="rect">
            <a:avLst/>
          </a:prstGeom>
          <a:noFill/>
          <a:ln/>
        </p:spPr>
        <p:txBody>
          <a:bodyPr wrap="square" lIns="0" tIns="0" rIns="0" bIns="0" rtlCol="0" anchor="t"/>
          <a:lstStyle/>
          <a:p>
            <a:pPr marL="0" indent="0">
              <a:lnSpc>
                <a:spcPct val="100000"/>
              </a:lnSpc>
              <a:buNone/>
            </a:pPr>
            <a:r>
              <a:rPr lang="en-US" sz="1850" b="1" dirty="0">
                <a:solidFill>
                  <a:srgbClr val="13314F"/>
                </a:solidFill>
                <a:latin typeface="Cambria" pitchFamily="34" charset="0"/>
                <a:ea typeface="Cambria" pitchFamily="34" charset="-122"/>
                <a:cs typeface="Cambria" pitchFamily="34" charset="-120"/>
              </a:rPr>
              <a:t>Πιστεύετε ότι η κεντροδεξιά θα συνεχίσει να κυριαρχεί τα επόμενα χρόνια;</a:t>
            </a:r>
            <a:endParaRPr lang="en-US" sz="1850" dirty="0"/>
          </a:p>
        </p:txBody>
      </p:sp>
      <p:sp>
        <p:nvSpPr>
          <p:cNvPr id="4" name="Text 1"/>
          <p:cNvSpPr/>
          <p:nvPr/>
        </p:nvSpPr>
        <p:spPr>
          <a:xfrm>
            <a:off x="566928" y="1517904"/>
            <a:ext cx="8229600" cy="292608"/>
          </a:xfrm>
          <a:prstGeom prst="rect">
            <a:avLst/>
          </a:prstGeom>
          <a:noFill/>
          <a:ln/>
        </p:spPr>
        <p:txBody>
          <a:bodyPr wrap="square" lIns="0" tIns="0" rIns="0" bIns="0" rtlCol="0" anchor="ctr"/>
          <a:lstStyle/>
          <a:p>
            <a:pPr marL="0" indent="0">
              <a:buNone/>
            </a:pPr>
            <a:r>
              <a:rPr lang="en-US" sz="1200" b="1" kern="0" spc="200" dirty="0">
                <a:solidFill>
                  <a:srgbClr val="9E2A2B"/>
                </a:solidFill>
                <a:latin typeface="Calibri" pitchFamily="34" charset="0"/>
                <a:ea typeface="Calibri" pitchFamily="34" charset="-122"/>
                <a:cs typeface="Calibri" pitchFamily="34" charset="-120"/>
              </a:rPr>
              <a:t>ΑΝΆ ΙΔΕΟΛΟΓΙΚΌ ΑΥΤΟΚΑΘΟΡΙΣΜΌ</a:t>
            </a:r>
            <a:endParaRPr lang="en-US" sz="1200" dirty="0"/>
          </a:p>
        </p:txBody>
      </p:sp>
      <p:graphicFrame>
        <p:nvGraphicFramePr>
          <p:cNvPr id="5" name="Chart 0"/>
          <p:cNvGraphicFramePr/>
          <p:nvPr>
            <p:extLst>
              <p:ext uri="{D42A27DB-BD31-4B8C-83A1-F6EECF244321}">
                <p14:modId xmlns:p14="http://schemas.microsoft.com/office/powerpoint/2010/main" val="3627573967"/>
              </p:ext>
            </p:extLst>
          </p:nvPr>
        </p:nvGraphicFramePr>
        <p:xfrm>
          <a:off x="457200" y="1938528"/>
          <a:ext cx="9875520" cy="5468112"/>
        </p:xfrm>
        <a:graphic>
          <a:graphicData uri="http://schemas.openxmlformats.org/drawingml/2006/chart">
            <c:chart xmlns:c="http://schemas.openxmlformats.org/drawingml/2006/chart" xmlns:r="http://schemas.openxmlformats.org/officeDocument/2006/relationships" r:id="rId4"/>
          </a:graphicData>
        </a:graphic>
      </p:graphicFrame>
      <p:sp>
        <p:nvSpPr>
          <p:cNvPr id="6" name="Shape 2"/>
          <p:cNvSpPr/>
          <p:nvPr/>
        </p:nvSpPr>
        <p:spPr>
          <a:xfrm>
            <a:off x="548640" y="7607808"/>
            <a:ext cx="9738360" cy="0"/>
          </a:xfrm>
          <a:prstGeom prst="line">
            <a:avLst/>
          </a:prstGeom>
          <a:noFill/>
          <a:ln w="12700">
            <a:solidFill>
              <a:srgbClr val="D7DEE5"/>
            </a:solidFill>
            <a:prstDash val="solid"/>
          </a:ln>
        </p:spPr>
        <p:txBody>
          <a:bodyPr/>
          <a:lstStyle/>
          <a:p>
            <a:endParaRPr lang="el-GR"/>
          </a:p>
        </p:txBody>
      </p:sp>
      <p:sp>
        <p:nvSpPr>
          <p:cNvPr id="7" name="Text 3"/>
          <p:cNvSpPr/>
          <p:nvPr/>
        </p:nvSpPr>
        <p:spPr>
          <a:xfrm>
            <a:off x="548640" y="7680960"/>
            <a:ext cx="8961120" cy="320040"/>
          </a:xfrm>
          <a:prstGeom prst="rect">
            <a:avLst/>
          </a:prstGeom>
          <a:noFill/>
          <a:ln/>
        </p:spPr>
        <p:txBody>
          <a:bodyPr wrap="square" lIns="0" tIns="0" rIns="0" bIns="0" rtlCol="0" anchor="ctr"/>
          <a:lstStyle/>
          <a:p>
            <a:pPr marL="0" indent="0">
              <a:buNone/>
            </a:pPr>
            <a:r>
              <a:rPr lang="en-US" sz="900" b="1" dirty="0">
                <a:solidFill>
                  <a:schemeClr val="accent1">
                    <a:lumMod val="50000"/>
                  </a:schemeClr>
                </a:solidFill>
                <a:latin typeface="Calibri" pitchFamily="34" charset="0"/>
                <a:ea typeface="Calibri" pitchFamily="34" charset="-122"/>
                <a:cs typeface="Calibri" pitchFamily="34" charset="-120"/>
              </a:rPr>
              <a:t>Πηγή: Opinion Poll για λογαριασμό της Liberal  •  Πανελλαδική έρευνα 23–24 Ιουνίου 2026  •  Μέγεθος δείγματος ν = 1.004</a:t>
            </a:r>
            <a:endParaRPr lang="en-US" sz="900" b="1" dirty="0">
              <a:solidFill>
                <a:schemeClr val="accent1">
                  <a:lumMod val="50000"/>
                </a:schemeClr>
              </a:solidFill>
            </a:endParaRPr>
          </a:p>
        </p:txBody>
      </p:sp>
      <p:sp>
        <p:nvSpPr>
          <p:cNvPr id="8" name="Text 4"/>
          <p:cNvSpPr/>
          <p:nvPr/>
        </p:nvSpPr>
        <p:spPr>
          <a:xfrm>
            <a:off x="9784080" y="7680960"/>
            <a:ext cx="502920" cy="320040"/>
          </a:xfrm>
          <a:prstGeom prst="rect">
            <a:avLst/>
          </a:prstGeom>
          <a:noFill/>
          <a:ln/>
        </p:spPr>
        <p:txBody>
          <a:bodyPr wrap="square" lIns="0" tIns="0" rIns="0" bIns="0" rtlCol="0" anchor="ctr"/>
          <a:lstStyle/>
          <a:p>
            <a:pPr marL="0" indent="0" algn="r">
              <a:buNone/>
            </a:pPr>
            <a:r>
              <a:rPr lang="en-US" sz="1000" dirty="0">
                <a:solidFill>
                  <a:srgbClr val="6A7C8C"/>
                </a:solidFill>
                <a:latin typeface="Calibri" pitchFamily="34" charset="0"/>
                <a:ea typeface="Calibri" pitchFamily="34" charset="-122"/>
                <a:cs typeface="Calibri" pitchFamily="34" charset="-120"/>
              </a:rPr>
              <a:t>15</a:t>
            </a:r>
            <a:endParaRPr lang="en-US" sz="1000" dirty="0"/>
          </a:p>
        </p:txBody>
      </p:sp>
      <p:pic>
        <p:nvPicPr>
          <p:cNvPr id="9" name="Picture 4" descr="ΣΕΔΕΑ | ΚΑΤΑΣΤΑΤΙΚΟ ΣΕΔΕΑ">
            <a:extLst>
              <a:ext uri="{FF2B5EF4-FFF2-40B4-BE49-F238E27FC236}">
                <a16:creationId xmlns:a16="http://schemas.microsoft.com/office/drawing/2014/main" id="{77FC8EFB-F945-E1B2-DB4B-E3F56AD3DA2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98864" y="854964"/>
            <a:ext cx="1371600" cy="62300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a:effectLst/>
      </p:bgPr>
    </p:bg>
    <p:spTree>
      <p:nvGrpSpPr>
        <p:cNvPr id="1" name=""/>
        <p:cNvGrpSpPr/>
        <p:nvPr/>
      </p:nvGrpSpPr>
      <p:grpSpPr>
        <a:xfrm>
          <a:off x="0" y="0"/>
          <a:ext cx="0" cy="0"/>
          <a:chOff x="0" y="0"/>
          <a:chExt cx="0" cy="0"/>
        </a:xfrm>
      </p:grpSpPr>
      <p:pic>
        <p:nvPicPr>
          <p:cNvPr id="2" name="Image 0" descr="logo_clean.png"/>
          <p:cNvPicPr>
            <a:picLocks noChangeAspect="1"/>
          </p:cNvPicPr>
          <p:nvPr/>
        </p:nvPicPr>
        <p:blipFill>
          <a:blip r:embed="rId3"/>
          <a:stretch>
            <a:fillRect/>
          </a:stretch>
        </p:blipFill>
        <p:spPr>
          <a:xfrm>
            <a:off x="9098280" y="384048"/>
            <a:ext cx="1371600" cy="370332"/>
          </a:xfrm>
          <a:prstGeom prst="rect">
            <a:avLst/>
          </a:prstGeom>
        </p:spPr>
      </p:pic>
      <p:sp>
        <p:nvSpPr>
          <p:cNvPr id="3" name="Text 0"/>
          <p:cNvSpPr/>
          <p:nvPr/>
        </p:nvSpPr>
        <p:spPr>
          <a:xfrm>
            <a:off x="548640" y="411480"/>
            <a:ext cx="8321040" cy="1005840"/>
          </a:xfrm>
          <a:prstGeom prst="rect">
            <a:avLst/>
          </a:prstGeom>
          <a:noFill/>
          <a:ln/>
        </p:spPr>
        <p:txBody>
          <a:bodyPr wrap="square" lIns="0" tIns="0" rIns="0" bIns="0" rtlCol="0" anchor="t"/>
          <a:lstStyle/>
          <a:p>
            <a:pPr marL="0" indent="0">
              <a:lnSpc>
                <a:spcPct val="100000"/>
              </a:lnSpc>
              <a:buNone/>
            </a:pPr>
            <a:r>
              <a:rPr lang="en-US" sz="1850" b="1" dirty="0">
                <a:solidFill>
                  <a:srgbClr val="13314F"/>
                </a:solidFill>
                <a:latin typeface="Cambria" pitchFamily="34" charset="0"/>
                <a:ea typeface="Cambria" pitchFamily="34" charset="-122"/>
                <a:cs typeface="Cambria" pitchFamily="34" charset="-120"/>
              </a:rPr>
              <a:t>Πιστεύετε ότι η κεντροδεξιά θα συνεχίσει να κυριαρχεί τα επόμενα χρόνια;</a:t>
            </a:r>
            <a:endParaRPr lang="en-US" sz="1850" dirty="0"/>
          </a:p>
        </p:txBody>
      </p:sp>
      <p:sp>
        <p:nvSpPr>
          <p:cNvPr id="4" name="Text 1"/>
          <p:cNvSpPr/>
          <p:nvPr/>
        </p:nvSpPr>
        <p:spPr>
          <a:xfrm>
            <a:off x="566928" y="1517904"/>
            <a:ext cx="8229600" cy="292608"/>
          </a:xfrm>
          <a:prstGeom prst="rect">
            <a:avLst/>
          </a:prstGeom>
          <a:noFill/>
          <a:ln/>
        </p:spPr>
        <p:txBody>
          <a:bodyPr wrap="square" lIns="0" tIns="0" rIns="0" bIns="0" rtlCol="0" anchor="ctr"/>
          <a:lstStyle/>
          <a:p>
            <a:pPr marL="0" indent="0">
              <a:buNone/>
            </a:pPr>
            <a:r>
              <a:rPr lang="en-US" sz="1200" b="1" kern="0" spc="200" dirty="0">
                <a:solidFill>
                  <a:srgbClr val="9E2A2B"/>
                </a:solidFill>
                <a:latin typeface="Calibri" pitchFamily="34" charset="0"/>
                <a:ea typeface="Calibri" pitchFamily="34" charset="-122"/>
                <a:cs typeface="Calibri" pitchFamily="34" charset="-120"/>
              </a:rPr>
              <a:t>ΑΝΆ ΗΛΙΚΊΑ</a:t>
            </a:r>
            <a:endParaRPr lang="en-US" sz="1200" dirty="0"/>
          </a:p>
        </p:txBody>
      </p:sp>
      <p:graphicFrame>
        <p:nvGraphicFramePr>
          <p:cNvPr id="5" name="Chart 0"/>
          <p:cNvGraphicFramePr/>
          <p:nvPr>
            <p:extLst>
              <p:ext uri="{D42A27DB-BD31-4B8C-83A1-F6EECF244321}">
                <p14:modId xmlns:p14="http://schemas.microsoft.com/office/powerpoint/2010/main" val="2033447801"/>
              </p:ext>
            </p:extLst>
          </p:nvPr>
        </p:nvGraphicFramePr>
        <p:xfrm>
          <a:off x="457200" y="1938528"/>
          <a:ext cx="9875520" cy="5468112"/>
        </p:xfrm>
        <a:graphic>
          <a:graphicData uri="http://schemas.openxmlformats.org/drawingml/2006/chart">
            <c:chart xmlns:c="http://schemas.openxmlformats.org/drawingml/2006/chart" xmlns:r="http://schemas.openxmlformats.org/officeDocument/2006/relationships" r:id="rId4"/>
          </a:graphicData>
        </a:graphic>
      </p:graphicFrame>
      <p:sp>
        <p:nvSpPr>
          <p:cNvPr id="6" name="Shape 2"/>
          <p:cNvSpPr/>
          <p:nvPr/>
        </p:nvSpPr>
        <p:spPr>
          <a:xfrm>
            <a:off x="548640" y="7607808"/>
            <a:ext cx="9738360" cy="0"/>
          </a:xfrm>
          <a:prstGeom prst="line">
            <a:avLst/>
          </a:prstGeom>
          <a:noFill/>
          <a:ln w="12700">
            <a:solidFill>
              <a:srgbClr val="D7DEE5"/>
            </a:solidFill>
            <a:prstDash val="solid"/>
          </a:ln>
        </p:spPr>
        <p:txBody>
          <a:bodyPr/>
          <a:lstStyle/>
          <a:p>
            <a:endParaRPr lang="el-GR"/>
          </a:p>
        </p:txBody>
      </p:sp>
      <p:sp>
        <p:nvSpPr>
          <p:cNvPr id="7" name="Text 3"/>
          <p:cNvSpPr/>
          <p:nvPr/>
        </p:nvSpPr>
        <p:spPr>
          <a:xfrm>
            <a:off x="548640" y="7680960"/>
            <a:ext cx="8961120" cy="320040"/>
          </a:xfrm>
          <a:prstGeom prst="rect">
            <a:avLst/>
          </a:prstGeom>
          <a:noFill/>
          <a:ln/>
        </p:spPr>
        <p:txBody>
          <a:bodyPr wrap="square" lIns="0" tIns="0" rIns="0" bIns="0" rtlCol="0" anchor="ctr"/>
          <a:lstStyle/>
          <a:p>
            <a:pPr marL="0" indent="0">
              <a:buNone/>
            </a:pPr>
            <a:r>
              <a:rPr lang="en-US" sz="900" b="1" dirty="0">
                <a:solidFill>
                  <a:schemeClr val="accent1">
                    <a:lumMod val="50000"/>
                  </a:schemeClr>
                </a:solidFill>
                <a:latin typeface="Calibri" pitchFamily="34" charset="0"/>
                <a:ea typeface="Calibri" pitchFamily="34" charset="-122"/>
                <a:cs typeface="Calibri" pitchFamily="34" charset="-120"/>
              </a:rPr>
              <a:t>Πηγή: Opinion Poll για λογαριασμό της Liberal  •  Πανελλαδική έρευνα 23–24 Ιουνίου 2026  •  Μέγεθος δείγματος ν = 1.004</a:t>
            </a:r>
            <a:endParaRPr lang="en-US" sz="900" b="1" dirty="0">
              <a:solidFill>
                <a:schemeClr val="accent1">
                  <a:lumMod val="50000"/>
                </a:schemeClr>
              </a:solidFill>
            </a:endParaRPr>
          </a:p>
        </p:txBody>
      </p:sp>
      <p:sp>
        <p:nvSpPr>
          <p:cNvPr id="8" name="Text 4"/>
          <p:cNvSpPr/>
          <p:nvPr/>
        </p:nvSpPr>
        <p:spPr>
          <a:xfrm>
            <a:off x="9784080" y="7680960"/>
            <a:ext cx="502920" cy="320040"/>
          </a:xfrm>
          <a:prstGeom prst="rect">
            <a:avLst/>
          </a:prstGeom>
          <a:noFill/>
          <a:ln/>
        </p:spPr>
        <p:txBody>
          <a:bodyPr wrap="square" lIns="0" tIns="0" rIns="0" bIns="0" rtlCol="0" anchor="ctr"/>
          <a:lstStyle/>
          <a:p>
            <a:pPr marL="0" indent="0" algn="r">
              <a:buNone/>
            </a:pPr>
            <a:r>
              <a:rPr lang="en-US" sz="1000" dirty="0">
                <a:solidFill>
                  <a:srgbClr val="6A7C8C"/>
                </a:solidFill>
                <a:latin typeface="Calibri" pitchFamily="34" charset="0"/>
                <a:ea typeface="Calibri" pitchFamily="34" charset="-122"/>
                <a:cs typeface="Calibri" pitchFamily="34" charset="-120"/>
              </a:rPr>
              <a:t>16</a:t>
            </a:r>
            <a:endParaRPr lang="en-US" sz="1000" dirty="0"/>
          </a:p>
        </p:txBody>
      </p:sp>
      <p:pic>
        <p:nvPicPr>
          <p:cNvPr id="9" name="Picture 4" descr="ΣΕΔΕΑ | ΚΑΤΑΣΤΑΤΙΚΟ ΣΕΔΕΑ">
            <a:extLst>
              <a:ext uri="{FF2B5EF4-FFF2-40B4-BE49-F238E27FC236}">
                <a16:creationId xmlns:a16="http://schemas.microsoft.com/office/drawing/2014/main" id="{640C46C8-747C-DF82-1201-2F0B988D083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98864" y="854964"/>
            <a:ext cx="1371600" cy="62300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a:effectLst/>
      </p:bgPr>
    </p:bg>
    <p:spTree>
      <p:nvGrpSpPr>
        <p:cNvPr id="1" name=""/>
        <p:cNvGrpSpPr/>
        <p:nvPr/>
      </p:nvGrpSpPr>
      <p:grpSpPr>
        <a:xfrm>
          <a:off x="0" y="0"/>
          <a:ext cx="0" cy="0"/>
          <a:chOff x="0" y="0"/>
          <a:chExt cx="0" cy="0"/>
        </a:xfrm>
      </p:grpSpPr>
      <p:pic>
        <p:nvPicPr>
          <p:cNvPr id="2" name="Image 0" descr="logo_clean.png"/>
          <p:cNvPicPr>
            <a:picLocks noChangeAspect="1"/>
          </p:cNvPicPr>
          <p:nvPr/>
        </p:nvPicPr>
        <p:blipFill>
          <a:blip r:embed="rId3"/>
          <a:stretch>
            <a:fillRect/>
          </a:stretch>
        </p:blipFill>
        <p:spPr>
          <a:xfrm>
            <a:off x="9098280" y="384048"/>
            <a:ext cx="1371600" cy="370332"/>
          </a:xfrm>
          <a:prstGeom prst="rect">
            <a:avLst/>
          </a:prstGeom>
        </p:spPr>
      </p:pic>
      <p:sp>
        <p:nvSpPr>
          <p:cNvPr id="3" name="Text 0"/>
          <p:cNvSpPr/>
          <p:nvPr/>
        </p:nvSpPr>
        <p:spPr>
          <a:xfrm>
            <a:off x="548640" y="411480"/>
            <a:ext cx="8321040" cy="1005840"/>
          </a:xfrm>
          <a:prstGeom prst="rect">
            <a:avLst/>
          </a:prstGeom>
          <a:noFill/>
          <a:ln/>
        </p:spPr>
        <p:txBody>
          <a:bodyPr wrap="square" lIns="0" tIns="0" rIns="0" bIns="0" rtlCol="0" anchor="t"/>
          <a:lstStyle/>
          <a:p>
            <a:pPr marL="0" indent="0">
              <a:lnSpc>
                <a:spcPct val="100000"/>
              </a:lnSpc>
              <a:buNone/>
            </a:pPr>
            <a:r>
              <a:rPr lang="en-US" sz="1850" b="1" dirty="0">
                <a:solidFill>
                  <a:srgbClr val="13314F"/>
                </a:solidFill>
                <a:latin typeface="Cambria" pitchFamily="34" charset="0"/>
                <a:ea typeface="Cambria" pitchFamily="34" charset="-122"/>
                <a:cs typeface="Cambria" pitchFamily="34" charset="-120"/>
              </a:rPr>
              <a:t>Ποια πιστεύετε πως είναι η βασική προϋπόθεση για να συνεχίσει να κυριαρχεί;</a:t>
            </a:r>
            <a:endParaRPr lang="en-US" sz="1850" dirty="0"/>
          </a:p>
        </p:txBody>
      </p:sp>
      <p:sp>
        <p:nvSpPr>
          <p:cNvPr id="4" name="Text 1"/>
          <p:cNvSpPr/>
          <p:nvPr/>
        </p:nvSpPr>
        <p:spPr>
          <a:xfrm>
            <a:off x="566928" y="1517904"/>
            <a:ext cx="8229600" cy="292608"/>
          </a:xfrm>
          <a:prstGeom prst="rect">
            <a:avLst/>
          </a:prstGeom>
          <a:noFill/>
          <a:ln/>
        </p:spPr>
        <p:txBody>
          <a:bodyPr wrap="square" lIns="0" tIns="0" rIns="0" bIns="0" rtlCol="0" anchor="ctr"/>
          <a:lstStyle/>
          <a:p>
            <a:pPr marL="0" indent="0">
              <a:buNone/>
            </a:pPr>
            <a:r>
              <a:rPr lang="en-US" sz="1200" b="1" kern="0" spc="200" dirty="0">
                <a:solidFill>
                  <a:srgbClr val="C00000"/>
                </a:solidFill>
                <a:latin typeface="Calibri" pitchFamily="34" charset="0"/>
                <a:ea typeface="Calibri" pitchFamily="34" charset="-122"/>
                <a:cs typeface="Calibri" pitchFamily="34" charset="-120"/>
              </a:rPr>
              <a:t>ΈΩΣ 2 ΑΠΑΝΤΉΣΕΙΣ</a:t>
            </a:r>
            <a:endParaRPr lang="en-US" sz="1200" dirty="0">
              <a:solidFill>
                <a:srgbClr val="C00000"/>
              </a:solidFill>
            </a:endParaRPr>
          </a:p>
        </p:txBody>
      </p:sp>
      <p:graphicFrame>
        <p:nvGraphicFramePr>
          <p:cNvPr id="5" name="Chart 0"/>
          <p:cNvGraphicFramePr/>
          <p:nvPr>
            <p:extLst>
              <p:ext uri="{D42A27DB-BD31-4B8C-83A1-F6EECF244321}">
                <p14:modId xmlns:p14="http://schemas.microsoft.com/office/powerpoint/2010/main" val="2756639646"/>
              </p:ext>
            </p:extLst>
          </p:nvPr>
        </p:nvGraphicFramePr>
        <p:xfrm>
          <a:off x="502920" y="1883663"/>
          <a:ext cx="9829800" cy="5541265"/>
        </p:xfrm>
        <a:graphic>
          <a:graphicData uri="http://schemas.openxmlformats.org/drawingml/2006/chart">
            <c:chart xmlns:c="http://schemas.openxmlformats.org/drawingml/2006/chart" xmlns:r="http://schemas.openxmlformats.org/officeDocument/2006/relationships" r:id="rId4"/>
          </a:graphicData>
        </a:graphic>
      </p:graphicFrame>
      <p:sp>
        <p:nvSpPr>
          <p:cNvPr id="6" name="Shape 2"/>
          <p:cNvSpPr/>
          <p:nvPr/>
        </p:nvSpPr>
        <p:spPr>
          <a:xfrm>
            <a:off x="548640" y="7607808"/>
            <a:ext cx="9738360" cy="0"/>
          </a:xfrm>
          <a:prstGeom prst="line">
            <a:avLst/>
          </a:prstGeom>
          <a:noFill/>
          <a:ln w="12700">
            <a:solidFill>
              <a:srgbClr val="D7DEE5"/>
            </a:solidFill>
            <a:prstDash val="solid"/>
          </a:ln>
        </p:spPr>
        <p:txBody>
          <a:bodyPr/>
          <a:lstStyle/>
          <a:p>
            <a:endParaRPr lang="el-GR"/>
          </a:p>
        </p:txBody>
      </p:sp>
      <p:sp>
        <p:nvSpPr>
          <p:cNvPr id="7" name="Text 3"/>
          <p:cNvSpPr/>
          <p:nvPr/>
        </p:nvSpPr>
        <p:spPr>
          <a:xfrm>
            <a:off x="548640" y="7680960"/>
            <a:ext cx="8961120" cy="320040"/>
          </a:xfrm>
          <a:prstGeom prst="rect">
            <a:avLst/>
          </a:prstGeom>
          <a:noFill/>
          <a:ln/>
        </p:spPr>
        <p:txBody>
          <a:bodyPr wrap="square" lIns="0" tIns="0" rIns="0" bIns="0" rtlCol="0" anchor="ctr"/>
          <a:lstStyle/>
          <a:p>
            <a:pPr marL="0" indent="0">
              <a:buNone/>
            </a:pPr>
            <a:r>
              <a:rPr lang="en-US" sz="900" b="1" dirty="0">
                <a:solidFill>
                  <a:schemeClr val="accent1">
                    <a:lumMod val="50000"/>
                  </a:schemeClr>
                </a:solidFill>
                <a:latin typeface="Calibri" pitchFamily="34" charset="0"/>
                <a:ea typeface="Calibri" pitchFamily="34" charset="-122"/>
                <a:cs typeface="Calibri" pitchFamily="34" charset="-120"/>
              </a:rPr>
              <a:t>Πηγή: Opinion Poll για λογαριασμό της Liberal  •  Πανελλαδική έρευνα 23–24 Ιουνίου 2026  •  Μέγεθος δείγματος ν = 1.004</a:t>
            </a:r>
            <a:endParaRPr lang="en-US" sz="900" b="1" dirty="0">
              <a:solidFill>
                <a:schemeClr val="accent1">
                  <a:lumMod val="50000"/>
                </a:schemeClr>
              </a:solidFill>
            </a:endParaRPr>
          </a:p>
        </p:txBody>
      </p:sp>
      <p:sp>
        <p:nvSpPr>
          <p:cNvPr id="8" name="Text 4"/>
          <p:cNvSpPr/>
          <p:nvPr/>
        </p:nvSpPr>
        <p:spPr>
          <a:xfrm>
            <a:off x="9784080" y="7680960"/>
            <a:ext cx="502920" cy="320040"/>
          </a:xfrm>
          <a:prstGeom prst="rect">
            <a:avLst/>
          </a:prstGeom>
          <a:noFill/>
          <a:ln/>
        </p:spPr>
        <p:txBody>
          <a:bodyPr wrap="square" lIns="0" tIns="0" rIns="0" bIns="0" rtlCol="0" anchor="ctr"/>
          <a:lstStyle/>
          <a:p>
            <a:pPr marL="0" indent="0" algn="r">
              <a:buNone/>
            </a:pPr>
            <a:r>
              <a:rPr lang="en-US" sz="1000" dirty="0">
                <a:solidFill>
                  <a:srgbClr val="6A7C8C"/>
                </a:solidFill>
                <a:latin typeface="Calibri" pitchFamily="34" charset="0"/>
                <a:ea typeface="Calibri" pitchFamily="34" charset="-122"/>
                <a:cs typeface="Calibri" pitchFamily="34" charset="-120"/>
              </a:rPr>
              <a:t>17</a:t>
            </a:r>
            <a:endParaRPr lang="en-US" sz="1000" dirty="0"/>
          </a:p>
        </p:txBody>
      </p:sp>
      <p:pic>
        <p:nvPicPr>
          <p:cNvPr id="9" name="Picture 4" descr="ΣΕΔΕΑ | ΚΑΤΑΣΤΑΤΙΚΟ ΣΕΔΕΑ">
            <a:extLst>
              <a:ext uri="{FF2B5EF4-FFF2-40B4-BE49-F238E27FC236}">
                <a16:creationId xmlns:a16="http://schemas.microsoft.com/office/drawing/2014/main" id="{AC1A316D-131E-25B1-341B-315F3794971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98864" y="854964"/>
            <a:ext cx="1371600" cy="62300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57200"/>
            <a:ext cx="7315200" cy="640080"/>
          </a:xfrm>
          <a:prstGeom prst="rect">
            <a:avLst/>
          </a:prstGeom>
          <a:noFill/>
          <a:ln/>
        </p:spPr>
        <p:txBody>
          <a:bodyPr wrap="square" lIns="0" tIns="0" rIns="0" bIns="0" rtlCol="0" anchor="ctr"/>
          <a:lstStyle/>
          <a:p>
            <a:pPr marL="0" indent="0">
              <a:buNone/>
            </a:pPr>
            <a:r>
              <a:rPr lang="en-US" sz="3000" b="1" dirty="0">
                <a:solidFill>
                  <a:srgbClr val="13314F"/>
                </a:solidFill>
                <a:latin typeface="Cambria" pitchFamily="34" charset="0"/>
                <a:ea typeface="Cambria" pitchFamily="34" charset="-122"/>
                <a:cs typeface="Cambria" pitchFamily="34" charset="-120"/>
              </a:rPr>
              <a:t>Ταυτότητα Έρευνας</a:t>
            </a:r>
            <a:endParaRPr lang="en-US" sz="3000" dirty="0"/>
          </a:p>
        </p:txBody>
      </p:sp>
      <p:sp>
        <p:nvSpPr>
          <p:cNvPr id="3" name="Text 1"/>
          <p:cNvSpPr/>
          <p:nvPr/>
        </p:nvSpPr>
        <p:spPr>
          <a:xfrm>
            <a:off x="566928" y="1097280"/>
            <a:ext cx="7498080" cy="365760"/>
          </a:xfrm>
          <a:prstGeom prst="rect">
            <a:avLst/>
          </a:prstGeom>
          <a:noFill/>
          <a:ln/>
        </p:spPr>
        <p:txBody>
          <a:bodyPr wrap="square" lIns="0" tIns="0" rIns="0" bIns="0" rtlCol="0" anchor="ctr"/>
          <a:lstStyle/>
          <a:p>
            <a:pPr marL="0" indent="0">
              <a:buNone/>
            </a:pPr>
            <a:r>
              <a:rPr lang="en-US" sz="1350" b="1" dirty="0">
                <a:solidFill>
                  <a:srgbClr val="6A7C8C"/>
                </a:solidFill>
                <a:latin typeface="Calibri" pitchFamily="34" charset="0"/>
                <a:ea typeface="Calibri" pitchFamily="34" charset="-122"/>
                <a:cs typeface="Calibri" pitchFamily="34" charset="-120"/>
              </a:rPr>
              <a:t>Έρευνα: </a:t>
            </a:r>
            <a:r>
              <a:rPr lang="en-US" sz="1350" dirty="0">
                <a:solidFill>
                  <a:srgbClr val="6A7C8C"/>
                </a:solidFill>
                <a:latin typeface="Calibri" pitchFamily="34" charset="0"/>
                <a:ea typeface="Calibri" pitchFamily="34" charset="-122"/>
                <a:cs typeface="Calibri" pitchFamily="34" charset="-120"/>
              </a:rPr>
              <a:t>Opinion Poll Ε.Π.Ε. (Αρ. Μητρώου Ε.Σ.Ρ. 49)</a:t>
            </a:r>
            <a:r>
              <a:rPr lang="en-US" sz="1350" b="1" dirty="0">
                <a:solidFill>
                  <a:srgbClr val="6A7C8C"/>
                </a:solidFill>
                <a:latin typeface="Calibri" pitchFamily="34" charset="0"/>
                <a:ea typeface="Calibri" pitchFamily="34" charset="-122"/>
                <a:cs typeface="Calibri" pitchFamily="34" charset="-120"/>
              </a:rPr>
              <a:t>      </a:t>
            </a:r>
            <a:r>
              <a:rPr lang="en-US" sz="1350" b="1" dirty="0">
                <a:solidFill>
                  <a:srgbClr val="C00000"/>
                </a:solidFill>
                <a:latin typeface="Calibri" pitchFamily="34" charset="0"/>
                <a:ea typeface="Calibri" pitchFamily="34" charset="-122"/>
                <a:cs typeface="Calibri" pitchFamily="34" charset="-120"/>
              </a:rPr>
              <a:t>Εντολέας: </a:t>
            </a:r>
            <a:r>
              <a:rPr lang="en-US" sz="1350" dirty="0">
                <a:solidFill>
                  <a:srgbClr val="C00000"/>
                </a:solidFill>
                <a:latin typeface="Calibri" pitchFamily="34" charset="0"/>
                <a:ea typeface="Calibri" pitchFamily="34" charset="-122"/>
                <a:cs typeface="Calibri" pitchFamily="34" charset="-120"/>
              </a:rPr>
              <a:t>Liberal</a:t>
            </a:r>
            <a:endParaRPr lang="en-US" sz="1350" dirty="0">
              <a:solidFill>
                <a:srgbClr val="C00000"/>
              </a:solidFill>
            </a:endParaRPr>
          </a:p>
        </p:txBody>
      </p:sp>
      <p:sp>
        <p:nvSpPr>
          <p:cNvPr id="4" name="Shape 2"/>
          <p:cNvSpPr/>
          <p:nvPr/>
        </p:nvSpPr>
        <p:spPr>
          <a:xfrm>
            <a:off x="8275320" y="457200"/>
            <a:ext cx="2194560" cy="841248"/>
          </a:xfrm>
          <a:prstGeom prst="roundRect">
            <a:avLst>
              <a:gd name="adj" fmla="val 8696"/>
            </a:avLst>
          </a:prstGeom>
          <a:solidFill>
            <a:srgbClr val="F4F6F8"/>
          </a:solidFill>
          <a:ln w="12700">
            <a:solidFill>
              <a:srgbClr val="D7DEE5"/>
            </a:solidFill>
            <a:prstDash val="solid"/>
          </a:ln>
        </p:spPr>
        <p:txBody>
          <a:bodyPr/>
          <a:lstStyle/>
          <a:p>
            <a:endParaRPr lang="el-GR"/>
          </a:p>
        </p:txBody>
      </p:sp>
      <p:pic>
        <p:nvPicPr>
          <p:cNvPr id="5" name="Image 0" descr="logo_clean.png"/>
          <p:cNvPicPr>
            <a:picLocks noChangeAspect="1"/>
          </p:cNvPicPr>
          <p:nvPr/>
        </p:nvPicPr>
        <p:blipFill>
          <a:blip r:embed="rId3"/>
          <a:stretch>
            <a:fillRect/>
          </a:stretch>
        </p:blipFill>
        <p:spPr>
          <a:xfrm>
            <a:off x="8430768" y="630936"/>
            <a:ext cx="1883664" cy="502920"/>
          </a:xfrm>
          <a:prstGeom prst="rect">
            <a:avLst/>
          </a:prstGeom>
        </p:spPr>
      </p:pic>
      <p:sp>
        <p:nvSpPr>
          <p:cNvPr id="6" name="Shape 3"/>
          <p:cNvSpPr/>
          <p:nvPr/>
        </p:nvSpPr>
        <p:spPr>
          <a:xfrm>
            <a:off x="548640" y="1627632"/>
            <a:ext cx="2395728" cy="1371600"/>
          </a:xfrm>
          <a:prstGeom prst="roundRect">
            <a:avLst>
              <a:gd name="adj" fmla="val 4667"/>
            </a:avLst>
          </a:prstGeom>
          <a:solidFill>
            <a:srgbClr val="13314F"/>
          </a:solidFill>
          <a:ln/>
        </p:spPr>
        <p:txBody>
          <a:bodyPr/>
          <a:lstStyle/>
          <a:p>
            <a:endParaRPr lang="el-GR"/>
          </a:p>
        </p:txBody>
      </p:sp>
      <p:sp>
        <p:nvSpPr>
          <p:cNvPr id="7" name="Text 4"/>
          <p:cNvSpPr/>
          <p:nvPr/>
        </p:nvSpPr>
        <p:spPr>
          <a:xfrm>
            <a:off x="713232" y="1746504"/>
            <a:ext cx="2066544" cy="274320"/>
          </a:xfrm>
          <a:prstGeom prst="rect">
            <a:avLst/>
          </a:prstGeom>
          <a:noFill/>
          <a:ln/>
        </p:spPr>
        <p:txBody>
          <a:bodyPr wrap="square" lIns="0" tIns="0" rIns="0" bIns="0" rtlCol="0" anchor="ctr"/>
          <a:lstStyle/>
          <a:p>
            <a:pPr marL="0" indent="0">
              <a:buNone/>
            </a:pPr>
            <a:r>
              <a:rPr lang="en-US" sz="1100" b="1" dirty="0">
                <a:solidFill>
                  <a:srgbClr val="8FA3BE"/>
                </a:solidFill>
                <a:latin typeface="Calibri" pitchFamily="34" charset="0"/>
                <a:ea typeface="Calibri" pitchFamily="34" charset="-122"/>
                <a:cs typeface="Calibri" pitchFamily="34" charset="-120"/>
              </a:rPr>
              <a:t>Μέγεθος δείγματος</a:t>
            </a:r>
            <a:endParaRPr lang="en-US" sz="1100" dirty="0"/>
          </a:p>
        </p:txBody>
      </p:sp>
      <p:sp>
        <p:nvSpPr>
          <p:cNvPr id="8" name="Text 5"/>
          <p:cNvSpPr/>
          <p:nvPr/>
        </p:nvSpPr>
        <p:spPr>
          <a:xfrm>
            <a:off x="713232" y="2048256"/>
            <a:ext cx="2066544" cy="502920"/>
          </a:xfrm>
          <a:prstGeom prst="rect">
            <a:avLst/>
          </a:prstGeom>
          <a:noFill/>
          <a:ln/>
        </p:spPr>
        <p:txBody>
          <a:bodyPr wrap="square" lIns="0" tIns="0" rIns="0" bIns="0" rtlCol="0" anchor="ctr"/>
          <a:lstStyle/>
          <a:p>
            <a:pPr marL="0" indent="0">
              <a:buNone/>
            </a:pPr>
            <a:r>
              <a:rPr lang="en-US" sz="2700" b="1" dirty="0">
                <a:solidFill>
                  <a:srgbClr val="FFFFFF"/>
                </a:solidFill>
                <a:latin typeface="Calibri" pitchFamily="34" charset="0"/>
                <a:ea typeface="Calibri" pitchFamily="34" charset="-122"/>
                <a:cs typeface="Calibri" pitchFamily="34" charset="-120"/>
              </a:rPr>
              <a:t>1.004</a:t>
            </a:r>
            <a:endParaRPr lang="en-US" sz="2700" dirty="0"/>
          </a:p>
        </p:txBody>
      </p:sp>
      <p:sp>
        <p:nvSpPr>
          <p:cNvPr id="9" name="Text 6"/>
          <p:cNvSpPr/>
          <p:nvPr/>
        </p:nvSpPr>
        <p:spPr>
          <a:xfrm>
            <a:off x="713232" y="2615184"/>
            <a:ext cx="2066544" cy="274320"/>
          </a:xfrm>
          <a:prstGeom prst="rect">
            <a:avLst/>
          </a:prstGeom>
          <a:noFill/>
          <a:ln/>
        </p:spPr>
        <p:txBody>
          <a:bodyPr wrap="square" lIns="0" tIns="0" rIns="0" bIns="0" rtlCol="0" anchor="ctr"/>
          <a:lstStyle/>
          <a:p>
            <a:pPr marL="0" indent="0">
              <a:buNone/>
            </a:pPr>
            <a:r>
              <a:rPr lang="en-US" sz="1150" dirty="0">
                <a:solidFill>
                  <a:srgbClr val="C9D4E0"/>
                </a:solidFill>
                <a:latin typeface="Calibri" pitchFamily="34" charset="0"/>
                <a:ea typeface="Calibri" pitchFamily="34" charset="-122"/>
                <a:cs typeface="Calibri" pitchFamily="34" charset="-120"/>
              </a:rPr>
              <a:t>νοικοκυριά</a:t>
            </a:r>
            <a:endParaRPr lang="en-US" sz="1150" dirty="0"/>
          </a:p>
        </p:txBody>
      </p:sp>
      <p:sp>
        <p:nvSpPr>
          <p:cNvPr id="10" name="Shape 7"/>
          <p:cNvSpPr/>
          <p:nvPr/>
        </p:nvSpPr>
        <p:spPr>
          <a:xfrm>
            <a:off x="3108960" y="1627632"/>
            <a:ext cx="2395728" cy="1371600"/>
          </a:xfrm>
          <a:prstGeom prst="roundRect">
            <a:avLst>
              <a:gd name="adj" fmla="val 4667"/>
            </a:avLst>
          </a:prstGeom>
          <a:solidFill>
            <a:srgbClr val="13314F"/>
          </a:solidFill>
          <a:ln/>
        </p:spPr>
        <p:txBody>
          <a:bodyPr/>
          <a:lstStyle/>
          <a:p>
            <a:endParaRPr lang="el-GR"/>
          </a:p>
        </p:txBody>
      </p:sp>
      <p:sp>
        <p:nvSpPr>
          <p:cNvPr id="11" name="Text 8"/>
          <p:cNvSpPr/>
          <p:nvPr/>
        </p:nvSpPr>
        <p:spPr>
          <a:xfrm>
            <a:off x="3273552" y="1746504"/>
            <a:ext cx="2066544" cy="274320"/>
          </a:xfrm>
          <a:prstGeom prst="rect">
            <a:avLst/>
          </a:prstGeom>
          <a:noFill/>
          <a:ln/>
        </p:spPr>
        <p:txBody>
          <a:bodyPr wrap="square" lIns="0" tIns="0" rIns="0" bIns="0" rtlCol="0" anchor="ctr"/>
          <a:lstStyle/>
          <a:p>
            <a:pPr marL="0" indent="0">
              <a:buNone/>
            </a:pPr>
            <a:r>
              <a:rPr lang="en-US" sz="1100" b="1" dirty="0">
                <a:solidFill>
                  <a:srgbClr val="8FA3BE"/>
                </a:solidFill>
                <a:latin typeface="Calibri" pitchFamily="34" charset="0"/>
                <a:ea typeface="Calibri" pitchFamily="34" charset="-122"/>
                <a:cs typeface="Calibri" pitchFamily="34" charset="-120"/>
              </a:rPr>
              <a:t>Χρονικό διάστημα</a:t>
            </a:r>
            <a:endParaRPr lang="en-US" sz="1100" dirty="0"/>
          </a:p>
        </p:txBody>
      </p:sp>
      <p:sp>
        <p:nvSpPr>
          <p:cNvPr id="12" name="Text 9"/>
          <p:cNvSpPr/>
          <p:nvPr/>
        </p:nvSpPr>
        <p:spPr>
          <a:xfrm>
            <a:off x="3273552" y="2048256"/>
            <a:ext cx="2066544" cy="502920"/>
          </a:xfrm>
          <a:prstGeom prst="rect">
            <a:avLst/>
          </a:prstGeom>
          <a:noFill/>
          <a:ln/>
        </p:spPr>
        <p:txBody>
          <a:bodyPr wrap="square" lIns="0" tIns="0" rIns="0" bIns="0" rtlCol="0" anchor="ctr"/>
          <a:lstStyle/>
          <a:p>
            <a:pPr marL="0" indent="0">
              <a:buNone/>
            </a:pPr>
            <a:r>
              <a:rPr lang="en-US" sz="2700" b="1" dirty="0">
                <a:solidFill>
                  <a:srgbClr val="FFFFFF"/>
                </a:solidFill>
                <a:latin typeface="Calibri" pitchFamily="34" charset="0"/>
                <a:ea typeface="Calibri" pitchFamily="34" charset="-122"/>
                <a:cs typeface="Calibri" pitchFamily="34" charset="-120"/>
              </a:rPr>
              <a:t>23–24</a:t>
            </a:r>
            <a:endParaRPr lang="en-US" sz="2700" dirty="0"/>
          </a:p>
        </p:txBody>
      </p:sp>
      <p:sp>
        <p:nvSpPr>
          <p:cNvPr id="13" name="Text 10"/>
          <p:cNvSpPr/>
          <p:nvPr/>
        </p:nvSpPr>
        <p:spPr>
          <a:xfrm>
            <a:off x="3273552" y="2615184"/>
            <a:ext cx="2066544" cy="274320"/>
          </a:xfrm>
          <a:prstGeom prst="rect">
            <a:avLst/>
          </a:prstGeom>
          <a:noFill/>
          <a:ln/>
        </p:spPr>
        <p:txBody>
          <a:bodyPr wrap="square" lIns="0" tIns="0" rIns="0" bIns="0" rtlCol="0" anchor="ctr"/>
          <a:lstStyle/>
          <a:p>
            <a:pPr marL="0" indent="0">
              <a:buNone/>
            </a:pPr>
            <a:r>
              <a:rPr lang="en-US" sz="1150" dirty="0">
                <a:solidFill>
                  <a:srgbClr val="C9D4E0"/>
                </a:solidFill>
                <a:latin typeface="Calibri" pitchFamily="34" charset="0"/>
                <a:ea typeface="Calibri" pitchFamily="34" charset="-122"/>
                <a:cs typeface="Calibri" pitchFamily="34" charset="-120"/>
              </a:rPr>
              <a:t>Ιουνίου 2026</a:t>
            </a:r>
            <a:endParaRPr lang="en-US" sz="1150" dirty="0"/>
          </a:p>
        </p:txBody>
      </p:sp>
      <p:sp>
        <p:nvSpPr>
          <p:cNvPr id="14" name="Shape 11"/>
          <p:cNvSpPr/>
          <p:nvPr/>
        </p:nvSpPr>
        <p:spPr>
          <a:xfrm>
            <a:off x="5669280" y="1627632"/>
            <a:ext cx="2395728" cy="1371600"/>
          </a:xfrm>
          <a:prstGeom prst="roundRect">
            <a:avLst>
              <a:gd name="adj" fmla="val 4667"/>
            </a:avLst>
          </a:prstGeom>
          <a:solidFill>
            <a:srgbClr val="13314F"/>
          </a:solidFill>
          <a:ln/>
        </p:spPr>
        <p:txBody>
          <a:bodyPr/>
          <a:lstStyle/>
          <a:p>
            <a:endParaRPr lang="el-GR"/>
          </a:p>
        </p:txBody>
      </p:sp>
      <p:sp>
        <p:nvSpPr>
          <p:cNvPr id="15" name="Text 12"/>
          <p:cNvSpPr/>
          <p:nvPr/>
        </p:nvSpPr>
        <p:spPr>
          <a:xfrm>
            <a:off x="5833872" y="1746504"/>
            <a:ext cx="2066544" cy="274320"/>
          </a:xfrm>
          <a:prstGeom prst="rect">
            <a:avLst/>
          </a:prstGeom>
          <a:noFill/>
          <a:ln/>
        </p:spPr>
        <p:txBody>
          <a:bodyPr wrap="square" lIns="0" tIns="0" rIns="0" bIns="0" rtlCol="0" anchor="ctr"/>
          <a:lstStyle/>
          <a:p>
            <a:pPr marL="0" indent="0">
              <a:buNone/>
            </a:pPr>
            <a:r>
              <a:rPr lang="en-US" sz="1100" b="1" dirty="0">
                <a:solidFill>
                  <a:srgbClr val="8FA3BE"/>
                </a:solidFill>
                <a:latin typeface="Calibri" pitchFamily="34" charset="0"/>
                <a:ea typeface="Calibri" pitchFamily="34" charset="-122"/>
                <a:cs typeface="Calibri" pitchFamily="34" charset="-120"/>
              </a:rPr>
              <a:t>Περιοχή</a:t>
            </a:r>
            <a:endParaRPr lang="en-US" sz="1100" dirty="0"/>
          </a:p>
        </p:txBody>
      </p:sp>
      <p:sp>
        <p:nvSpPr>
          <p:cNvPr id="16" name="Text 13"/>
          <p:cNvSpPr/>
          <p:nvPr/>
        </p:nvSpPr>
        <p:spPr>
          <a:xfrm>
            <a:off x="5833872" y="2048256"/>
            <a:ext cx="2066544" cy="502920"/>
          </a:xfrm>
          <a:prstGeom prst="rect">
            <a:avLst/>
          </a:prstGeom>
          <a:noFill/>
          <a:ln/>
        </p:spPr>
        <p:txBody>
          <a:bodyPr wrap="square" lIns="0" tIns="0" rIns="0" bIns="0" rtlCol="0" anchor="ctr"/>
          <a:lstStyle/>
          <a:p>
            <a:pPr marL="0" indent="0">
              <a:buNone/>
            </a:pPr>
            <a:r>
              <a:rPr lang="en-US" sz="2100" b="1" dirty="0">
                <a:solidFill>
                  <a:srgbClr val="FFFFFF"/>
                </a:solidFill>
                <a:latin typeface="Calibri" pitchFamily="34" charset="0"/>
                <a:ea typeface="Calibri" pitchFamily="34" charset="-122"/>
                <a:cs typeface="Calibri" pitchFamily="34" charset="-120"/>
              </a:rPr>
              <a:t>Πανελλαδική</a:t>
            </a:r>
            <a:endParaRPr lang="en-US" sz="2100" dirty="0"/>
          </a:p>
        </p:txBody>
      </p:sp>
      <p:sp>
        <p:nvSpPr>
          <p:cNvPr id="17" name="Text 14"/>
          <p:cNvSpPr/>
          <p:nvPr/>
        </p:nvSpPr>
        <p:spPr>
          <a:xfrm>
            <a:off x="5833872" y="2615184"/>
            <a:ext cx="2066544" cy="274320"/>
          </a:xfrm>
          <a:prstGeom prst="rect">
            <a:avLst/>
          </a:prstGeom>
          <a:noFill/>
          <a:ln/>
        </p:spPr>
        <p:txBody>
          <a:bodyPr wrap="square" lIns="0" tIns="0" rIns="0" bIns="0" rtlCol="0" anchor="ctr"/>
          <a:lstStyle/>
          <a:p>
            <a:pPr marL="0" indent="0">
              <a:buNone/>
            </a:pPr>
            <a:r>
              <a:rPr lang="en-US" sz="1150" dirty="0">
                <a:solidFill>
                  <a:srgbClr val="C9D4E0"/>
                </a:solidFill>
                <a:latin typeface="Calibri" pitchFamily="34" charset="0"/>
                <a:ea typeface="Calibri" pitchFamily="34" charset="-122"/>
                <a:cs typeface="Calibri" pitchFamily="34" charset="-120"/>
              </a:rPr>
              <a:t>κάλυψη</a:t>
            </a:r>
            <a:endParaRPr lang="en-US" sz="1150" dirty="0"/>
          </a:p>
        </p:txBody>
      </p:sp>
      <p:sp>
        <p:nvSpPr>
          <p:cNvPr id="18" name="Shape 15"/>
          <p:cNvSpPr/>
          <p:nvPr/>
        </p:nvSpPr>
        <p:spPr>
          <a:xfrm>
            <a:off x="8229600" y="1627632"/>
            <a:ext cx="2395728" cy="1371600"/>
          </a:xfrm>
          <a:prstGeom prst="roundRect">
            <a:avLst>
              <a:gd name="adj" fmla="val 4667"/>
            </a:avLst>
          </a:prstGeom>
          <a:solidFill>
            <a:srgbClr val="13314F"/>
          </a:solidFill>
          <a:ln/>
        </p:spPr>
        <p:txBody>
          <a:bodyPr/>
          <a:lstStyle/>
          <a:p>
            <a:endParaRPr lang="el-GR"/>
          </a:p>
        </p:txBody>
      </p:sp>
      <p:sp>
        <p:nvSpPr>
          <p:cNvPr id="19" name="Text 16"/>
          <p:cNvSpPr/>
          <p:nvPr/>
        </p:nvSpPr>
        <p:spPr>
          <a:xfrm>
            <a:off x="8394192" y="1746504"/>
            <a:ext cx="2066544" cy="274320"/>
          </a:xfrm>
          <a:prstGeom prst="rect">
            <a:avLst/>
          </a:prstGeom>
          <a:noFill/>
          <a:ln/>
        </p:spPr>
        <p:txBody>
          <a:bodyPr wrap="square" lIns="0" tIns="0" rIns="0" bIns="0" rtlCol="0" anchor="ctr"/>
          <a:lstStyle/>
          <a:p>
            <a:pPr marL="0" indent="0">
              <a:buNone/>
            </a:pPr>
            <a:r>
              <a:rPr lang="en-US" sz="1100" b="1" dirty="0">
                <a:solidFill>
                  <a:srgbClr val="8FA3BE"/>
                </a:solidFill>
                <a:latin typeface="Calibri" pitchFamily="34" charset="0"/>
                <a:ea typeface="Calibri" pitchFamily="34" charset="-122"/>
                <a:cs typeface="Calibri" pitchFamily="34" charset="-120"/>
              </a:rPr>
              <a:t>Σφάλμα (95%)</a:t>
            </a:r>
            <a:endParaRPr lang="en-US" sz="1100" dirty="0"/>
          </a:p>
        </p:txBody>
      </p:sp>
      <p:sp>
        <p:nvSpPr>
          <p:cNvPr id="20" name="Text 17"/>
          <p:cNvSpPr/>
          <p:nvPr/>
        </p:nvSpPr>
        <p:spPr>
          <a:xfrm>
            <a:off x="8394192" y="2048256"/>
            <a:ext cx="2066544" cy="502920"/>
          </a:xfrm>
          <a:prstGeom prst="rect">
            <a:avLst/>
          </a:prstGeom>
          <a:noFill/>
          <a:ln/>
        </p:spPr>
        <p:txBody>
          <a:bodyPr wrap="square" lIns="0" tIns="0" rIns="0" bIns="0" rtlCol="0" anchor="ctr"/>
          <a:lstStyle/>
          <a:p>
            <a:pPr marL="0" indent="0">
              <a:buNone/>
            </a:pPr>
            <a:r>
              <a:rPr lang="en-US" sz="2700" b="1" dirty="0">
                <a:solidFill>
                  <a:srgbClr val="FFFFFF"/>
                </a:solidFill>
                <a:latin typeface="Calibri" pitchFamily="34" charset="0"/>
                <a:ea typeface="Calibri" pitchFamily="34" charset="-122"/>
                <a:cs typeface="Calibri" pitchFamily="34" charset="-120"/>
              </a:rPr>
              <a:t>± 3,0%</a:t>
            </a:r>
            <a:endParaRPr lang="en-US" sz="2700" dirty="0"/>
          </a:p>
        </p:txBody>
      </p:sp>
      <p:sp>
        <p:nvSpPr>
          <p:cNvPr id="21" name="Text 18"/>
          <p:cNvSpPr/>
          <p:nvPr/>
        </p:nvSpPr>
        <p:spPr>
          <a:xfrm>
            <a:off x="8394192" y="2615184"/>
            <a:ext cx="2066544" cy="274320"/>
          </a:xfrm>
          <a:prstGeom prst="rect">
            <a:avLst/>
          </a:prstGeom>
          <a:noFill/>
          <a:ln/>
        </p:spPr>
        <p:txBody>
          <a:bodyPr wrap="square" lIns="0" tIns="0" rIns="0" bIns="0" rtlCol="0" anchor="ctr"/>
          <a:lstStyle/>
          <a:p>
            <a:pPr marL="0" indent="0">
              <a:buNone/>
            </a:pPr>
            <a:r>
              <a:rPr lang="en-US" sz="1150" dirty="0">
                <a:solidFill>
                  <a:srgbClr val="C9D4E0"/>
                </a:solidFill>
                <a:latin typeface="Calibri" pitchFamily="34" charset="0"/>
                <a:ea typeface="Calibri" pitchFamily="34" charset="-122"/>
                <a:cs typeface="Calibri" pitchFamily="34" charset="-120"/>
              </a:rPr>
              <a:t>διάστημα βεβαιότητας</a:t>
            </a:r>
            <a:endParaRPr lang="en-US" sz="1150" dirty="0"/>
          </a:p>
        </p:txBody>
      </p:sp>
      <p:sp>
        <p:nvSpPr>
          <p:cNvPr id="22" name="Shape 19"/>
          <p:cNvSpPr/>
          <p:nvPr/>
        </p:nvSpPr>
        <p:spPr>
          <a:xfrm>
            <a:off x="548640" y="3246120"/>
            <a:ext cx="4864608" cy="4114800"/>
          </a:xfrm>
          <a:prstGeom prst="roundRect">
            <a:avLst>
              <a:gd name="adj" fmla="val 1333"/>
            </a:avLst>
          </a:prstGeom>
          <a:solidFill>
            <a:srgbClr val="F4F6F8"/>
          </a:solidFill>
          <a:ln w="12700">
            <a:solidFill>
              <a:srgbClr val="D7DEE5"/>
            </a:solidFill>
            <a:prstDash val="solid"/>
          </a:ln>
        </p:spPr>
        <p:txBody>
          <a:bodyPr/>
          <a:lstStyle/>
          <a:p>
            <a:endParaRPr lang="el-GR"/>
          </a:p>
        </p:txBody>
      </p:sp>
      <p:sp>
        <p:nvSpPr>
          <p:cNvPr id="23" name="Text 20"/>
          <p:cNvSpPr/>
          <p:nvPr/>
        </p:nvSpPr>
        <p:spPr>
          <a:xfrm>
            <a:off x="841248" y="3483864"/>
            <a:ext cx="4315968" cy="365760"/>
          </a:xfrm>
          <a:prstGeom prst="rect">
            <a:avLst/>
          </a:prstGeom>
          <a:noFill/>
          <a:ln/>
        </p:spPr>
        <p:txBody>
          <a:bodyPr wrap="square" lIns="0" tIns="0" rIns="0" bIns="0" rtlCol="0" anchor="ctr"/>
          <a:lstStyle/>
          <a:p>
            <a:pPr marL="0" indent="0">
              <a:buNone/>
            </a:pPr>
            <a:r>
              <a:rPr lang="en-US" sz="1700" b="1" dirty="0">
                <a:solidFill>
                  <a:srgbClr val="13314F"/>
                </a:solidFill>
                <a:latin typeface="Cambria" pitchFamily="34" charset="0"/>
                <a:ea typeface="Cambria" pitchFamily="34" charset="-122"/>
                <a:cs typeface="Cambria" pitchFamily="34" charset="-120"/>
              </a:rPr>
              <a:t>Μεθοδολογία</a:t>
            </a:r>
            <a:endParaRPr lang="en-US" sz="1700" dirty="0"/>
          </a:p>
        </p:txBody>
      </p:sp>
      <p:sp>
        <p:nvSpPr>
          <p:cNvPr id="24" name="Text 21"/>
          <p:cNvSpPr/>
          <p:nvPr/>
        </p:nvSpPr>
        <p:spPr>
          <a:xfrm>
            <a:off x="841248" y="3959352"/>
            <a:ext cx="4297680" cy="3200400"/>
          </a:xfrm>
          <a:prstGeom prst="rect">
            <a:avLst/>
          </a:prstGeom>
          <a:noFill/>
          <a:ln/>
        </p:spPr>
        <p:txBody>
          <a:bodyPr wrap="square" lIns="0" tIns="0" rIns="0" bIns="0" rtlCol="0" anchor="t"/>
          <a:lstStyle/>
          <a:p>
            <a:pPr marL="0" indent="0">
              <a:lnSpc>
                <a:spcPct val="100000"/>
              </a:lnSpc>
              <a:buNone/>
            </a:pPr>
            <a:r>
              <a:rPr lang="en-US" sz="1250" b="1" dirty="0">
                <a:solidFill>
                  <a:srgbClr val="1B3A5C"/>
                </a:solidFill>
                <a:latin typeface="Calibri" pitchFamily="34" charset="0"/>
                <a:ea typeface="Calibri" pitchFamily="34" charset="-122"/>
                <a:cs typeface="Calibri" pitchFamily="34" charset="-120"/>
              </a:rPr>
              <a:t>Εξεταζόμενος πληθυσμός</a:t>
            </a:r>
            <a:endParaRPr lang="en-US" sz="1250" dirty="0"/>
          </a:p>
          <a:p>
            <a:pPr marL="0" indent="0">
              <a:lnSpc>
                <a:spcPct val="100000"/>
              </a:lnSpc>
              <a:spcAft>
                <a:spcPts val="1000"/>
              </a:spcAft>
              <a:buNone/>
            </a:pPr>
            <a:r>
              <a:rPr lang="en-US" sz="1100" dirty="0">
                <a:solidFill>
                  <a:srgbClr val="44545F"/>
                </a:solidFill>
                <a:latin typeface="Calibri" pitchFamily="34" charset="0"/>
                <a:ea typeface="Calibri" pitchFamily="34" charset="-122"/>
                <a:cs typeface="Calibri" pitchFamily="34" charset="-120"/>
              </a:rPr>
              <a:t>Ηλικίας άνω των 17 ετών, με δικαίωμα ψήφου.</a:t>
            </a:r>
            <a:endParaRPr lang="en-US" sz="1250" dirty="0"/>
          </a:p>
          <a:p>
            <a:pPr marL="0" indent="0">
              <a:lnSpc>
                <a:spcPct val="100000"/>
              </a:lnSpc>
              <a:buNone/>
            </a:pPr>
            <a:r>
              <a:rPr lang="en-US" sz="1250" b="1" dirty="0">
                <a:solidFill>
                  <a:srgbClr val="1B3A5C"/>
                </a:solidFill>
                <a:latin typeface="Calibri" pitchFamily="34" charset="0"/>
                <a:ea typeface="Calibri" pitchFamily="34" charset="-122"/>
                <a:cs typeface="Calibri" pitchFamily="34" charset="-120"/>
              </a:rPr>
              <a:t>Δειγματοληψία</a:t>
            </a:r>
            <a:endParaRPr lang="en-US" sz="1250" dirty="0"/>
          </a:p>
          <a:p>
            <a:pPr marL="0" indent="0">
              <a:lnSpc>
                <a:spcPct val="100000"/>
              </a:lnSpc>
              <a:spcAft>
                <a:spcPts val="1000"/>
              </a:spcAft>
              <a:buNone/>
            </a:pPr>
            <a:r>
              <a:rPr lang="en-US" sz="1100" dirty="0">
                <a:solidFill>
                  <a:srgbClr val="44545F"/>
                </a:solidFill>
                <a:latin typeface="Calibri" pitchFamily="34" charset="0"/>
                <a:ea typeface="Calibri" pitchFamily="34" charset="-122"/>
                <a:cs typeface="Calibri" pitchFamily="34" charset="-120"/>
              </a:rPr>
              <a:t>Πολυσταδιακή τυχαία δειγματοληψία με χρήση quota βάσει γεωγραφικής κατανομής.</a:t>
            </a:r>
            <a:endParaRPr lang="en-US" sz="1250" dirty="0"/>
          </a:p>
          <a:p>
            <a:pPr marL="0" indent="0">
              <a:lnSpc>
                <a:spcPct val="100000"/>
              </a:lnSpc>
              <a:buNone/>
            </a:pPr>
            <a:r>
              <a:rPr lang="en-US" sz="1250" b="1" dirty="0">
                <a:solidFill>
                  <a:srgbClr val="1B3A5C"/>
                </a:solidFill>
                <a:latin typeface="Calibri" pitchFamily="34" charset="0"/>
                <a:ea typeface="Calibri" pitchFamily="34" charset="-122"/>
                <a:cs typeface="Calibri" pitchFamily="34" charset="-120"/>
              </a:rPr>
              <a:t>Συλλογή στοιχείων</a:t>
            </a:r>
            <a:endParaRPr lang="en-US" sz="1250" dirty="0"/>
          </a:p>
          <a:p>
            <a:pPr marL="0" indent="0">
              <a:lnSpc>
                <a:spcPct val="100000"/>
              </a:lnSpc>
              <a:spcAft>
                <a:spcPts val="1000"/>
              </a:spcAft>
              <a:buNone/>
            </a:pPr>
            <a:r>
              <a:rPr lang="en-US" sz="1100" dirty="0">
                <a:solidFill>
                  <a:srgbClr val="44545F"/>
                </a:solidFill>
                <a:latin typeface="Calibri" pitchFamily="34" charset="0"/>
                <a:ea typeface="Calibri" pitchFamily="34" charset="-122"/>
                <a:cs typeface="Calibri" pitchFamily="34" charset="-120"/>
              </a:rPr>
              <a:t>652 τηλεφωνικές συνεντεύξεις (CATI) με τυχαία επιλογή RDD σε σταθερά &amp; κινητά, και 352 μέσω online panels (CAWI).</a:t>
            </a:r>
            <a:endParaRPr lang="en-US" sz="1250" dirty="0"/>
          </a:p>
          <a:p>
            <a:pPr marL="0" indent="0">
              <a:lnSpc>
                <a:spcPct val="100000"/>
              </a:lnSpc>
              <a:buNone/>
            </a:pPr>
            <a:r>
              <a:rPr lang="en-US" sz="1250" b="1" dirty="0">
                <a:solidFill>
                  <a:srgbClr val="1B3A5C"/>
                </a:solidFill>
                <a:latin typeface="Calibri" pitchFamily="34" charset="0"/>
                <a:ea typeface="Calibri" pitchFamily="34" charset="-122"/>
                <a:cs typeface="Calibri" pitchFamily="34" charset="-120"/>
              </a:rPr>
              <a:t>Στάθμιση</a:t>
            </a:r>
            <a:endParaRPr lang="en-US" sz="1250" dirty="0"/>
          </a:p>
          <a:p>
            <a:pPr marL="0" indent="0">
              <a:lnSpc>
                <a:spcPct val="100000"/>
              </a:lnSpc>
              <a:buNone/>
            </a:pPr>
            <a:r>
              <a:rPr lang="en-US" sz="1100" dirty="0">
                <a:solidFill>
                  <a:srgbClr val="44545F"/>
                </a:solidFill>
                <a:latin typeface="Calibri" pitchFamily="34" charset="0"/>
                <a:ea typeface="Calibri" pitchFamily="34" charset="-122"/>
                <a:cs typeface="Calibri" pitchFamily="34" charset="-120"/>
              </a:rPr>
              <a:t>Φύλο, ηλικία, περιοχή κατοικίας και αποτελέσματα Βουλευτικών Εκλογών Ιουνίου 2023.</a:t>
            </a:r>
            <a:endParaRPr lang="en-US" sz="1250" dirty="0"/>
          </a:p>
        </p:txBody>
      </p:sp>
      <p:sp>
        <p:nvSpPr>
          <p:cNvPr id="25" name="Shape 22"/>
          <p:cNvSpPr/>
          <p:nvPr/>
        </p:nvSpPr>
        <p:spPr>
          <a:xfrm>
            <a:off x="5596128" y="3246120"/>
            <a:ext cx="4864608" cy="4114800"/>
          </a:xfrm>
          <a:prstGeom prst="roundRect">
            <a:avLst>
              <a:gd name="adj" fmla="val 1333"/>
            </a:avLst>
          </a:prstGeom>
          <a:solidFill>
            <a:srgbClr val="F4F6F8"/>
          </a:solidFill>
          <a:ln w="12700">
            <a:solidFill>
              <a:srgbClr val="D7DEE5"/>
            </a:solidFill>
            <a:prstDash val="solid"/>
          </a:ln>
        </p:spPr>
        <p:txBody>
          <a:bodyPr/>
          <a:lstStyle/>
          <a:p>
            <a:endParaRPr lang="el-GR"/>
          </a:p>
        </p:txBody>
      </p:sp>
      <p:sp>
        <p:nvSpPr>
          <p:cNvPr id="26" name="Text 23"/>
          <p:cNvSpPr/>
          <p:nvPr/>
        </p:nvSpPr>
        <p:spPr>
          <a:xfrm>
            <a:off x="5888736" y="3483864"/>
            <a:ext cx="4315968" cy="365760"/>
          </a:xfrm>
          <a:prstGeom prst="rect">
            <a:avLst/>
          </a:prstGeom>
          <a:noFill/>
          <a:ln/>
        </p:spPr>
        <p:txBody>
          <a:bodyPr wrap="square" lIns="0" tIns="0" rIns="0" bIns="0" rtlCol="0" anchor="ctr"/>
          <a:lstStyle/>
          <a:p>
            <a:pPr marL="0" indent="0">
              <a:buNone/>
            </a:pPr>
            <a:r>
              <a:rPr lang="en-US" sz="1700" b="1" dirty="0">
                <a:solidFill>
                  <a:srgbClr val="13314F"/>
                </a:solidFill>
                <a:latin typeface="Cambria" pitchFamily="34" charset="0"/>
                <a:ea typeface="Cambria" pitchFamily="34" charset="-122"/>
                <a:cs typeface="Cambria" pitchFamily="34" charset="-120"/>
              </a:rPr>
              <a:t>Έλεγχοι &amp; Όρια</a:t>
            </a:r>
            <a:endParaRPr lang="en-US" sz="1700" dirty="0"/>
          </a:p>
        </p:txBody>
      </p:sp>
      <p:sp>
        <p:nvSpPr>
          <p:cNvPr id="27" name="Text 24"/>
          <p:cNvSpPr/>
          <p:nvPr/>
        </p:nvSpPr>
        <p:spPr>
          <a:xfrm>
            <a:off x="5888736" y="3959352"/>
            <a:ext cx="4297680" cy="3200400"/>
          </a:xfrm>
          <a:prstGeom prst="rect">
            <a:avLst/>
          </a:prstGeom>
          <a:noFill/>
          <a:ln/>
        </p:spPr>
        <p:txBody>
          <a:bodyPr wrap="square" lIns="0" tIns="0" rIns="0" bIns="0" rtlCol="0" anchor="t"/>
          <a:lstStyle/>
          <a:p>
            <a:pPr marL="0" indent="0">
              <a:lnSpc>
                <a:spcPct val="100000"/>
              </a:lnSpc>
              <a:buNone/>
            </a:pPr>
            <a:r>
              <a:rPr lang="en-US" sz="1250" b="1" dirty="0">
                <a:solidFill>
                  <a:srgbClr val="1B3A5C"/>
                </a:solidFill>
                <a:latin typeface="Calibri" pitchFamily="34" charset="0"/>
                <a:ea typeface="Calibri" pitchFamily="34" charset="-122"/>
                <a:cs typeface="Calibri" pitchFamily="34" charset="-120"/>
              </a:rPr>
              <a:t>Έλεγχοι ποιότητας</a:t>
            </a:r>
            <a:endParaRPr lang="en-US" sz="1250" dirty="0"/>
          </a:p>
          <a:p>
            <a:pPr marL="0" indent="0">
              <a:lnSpc>
                <a:spcPct val="100000"/>
              </a:lnSpc>
              <a:spcAft>
                <a:spcPts val="1000"/>
              </a:spcAft>
              <a:buNone/>
            </a:pPr>
            <a:r>
              <a:rPr lang="en-US" sz="1100" dirty="0">
                <a:solidFill>
                  <a:srgbClr val="44545F"/>
                </a:solidFill>
                <a:latin typeface="Calibri" pitchFamily="34" charset="0"/>
                <a:ea typeface="Calibri" pitchFamily="34" charset="-122"/>
                <a:cs typeface="Calibri" pitchFamily="34" charset="-120"/>
              </a:rPr>
              <a:t>Πληρότητα 100%· συνακρόαση τηλεφωνικής κλήσης και θέαση οθόνης σε 19,6% των συνεντεύξεων.</a:t>
            </a:r>
            <a:endParaRPr lang="en-US" sz="1250" dirty="0"/>
          </a:p>
          <a:p>
            <a:pPr marL="0" indent="0">
              <a:lnSpc>
                <a:spcPct val="100000"/>
              </a:lnSpc>
              <a:buNone/>
            </a:pPr>
            <a:r>
              <a:rPr lang="en-US" sz="1250" b="1" dirty="0">
                <a:solidFill>
                  <a:srgbClr val="1B3A5C"/>
                </a:solidFill>
                <a:latin typeface="Calibri" pitchFamily="34" charset="0"/>
                <a:ea typeface="Calibri" pitchFamily="34" charset="-122"/>
                <a:cs typeface="Calibri" pitchFamily="34" charset="-120"/>
              </a:rPr>
              <a:t>Ελάχιστες βάσεις δείγματος</a:t>
            </a:r>
            <a:endParaRPr lang="en-US" sz="1250" dirty="0"/>
          </a:p>
          <a:p>
            <a:pPr marL="0" indent="0">
              <a:lnSpc>
                <a:spcPct val="100000"/>
              </a:lnSpc>
              <a:spcAft>
                <a:spcPts val="1000"/>
              </a:spcAft>
              <a:buNone/>
            </a:pPr>
            <a:r>
              <a:rPr lang="en-US" sz="1100" dirty="0">
                <a:solidFill>
                  <a:srgbClr val="44545F"/>
                </a:solidFill>
                <a:latin typeface="Calibri" pitchFamily="34" charset="0"/>
                <a:ea typeface="Calibri" pitchFamily="34" charset="-122"/>
                <a:cs typeface="Calibri" pitchFamily="34" charset="-120"/>
              </a:rPr>
              <a:t>Σε κόμματα με ασταθή βάση &lt; 60–100 ατόμων (ΝΙΚΗ, ΜΕΡΑ25, ΝΕΑ ΑΡΙΣΤΕΡΑ, ΦΩΝΗ ΛΟΓΙΚΗΣ) η ανάλυση είναι ενδεικτική.</a:t>
            </a:r>
            <a:endParaRPr lang="en-US" sz="1250" dirty="0"/>
          </a:p>
          <a:p>
            <a:pPr marL="0" indent="0">
              <a:lnSpc>
                <a:spcPct val="100000"/>
              </a:lnSpc>
              <a:buNone/>
            </a:pPr>
            <a:r>
              <a:rPr lang="en-US" sz="1250" b="1" dirty="0">
                <a:solidFill>
                  <a:srgbClr val="1B3A5C"/>
                </a:solidFill>
                <a:latin typeface="Calibri" pitchFamily="34" charset="0"/>
                <a:ea typeface="Calibri" pitchFamily="34" charset="-122"/>
                <a:cs typeface="Calibri" pitchFamily="34" charset="-120"/>
              </a:rPr>
              <a:t>Δειγματοληπτικό σφάλμα</a:t>
            </a:r>
            <a:endParaRPr lang="en-US" sz="1250" dirty="0"/>
          </a:p>
          <a:p>
            <a:pPr marL="0" indent="0">
              <a:lnSpc>
                <a:spcPct val="100000"/>
              </a:lnSpc>
              <a:spcAft>
                <a:spcPts val="1000"/>
              </a:spcAft>
              <a:buNone/>
            </a:pPr>
            <a:r>
              <a:rPr lang="en-US" sz="1100" dirty="0">
                <a:solidFill>
                  <a:srgbClr val="44545F"/>
                </a:solidFill>
                <a:latin typeface="Calibri" pitchFamily="34" charset="0"/>
                <a:ea typeface="Calibri" pitchFamily="34" charset="-122"/>
                <a:cs typeface="Calibri" pitchFamily="34" charset="-120"/>
              </a:rPr>
              <a:t>Με διάστημα βεβαιότητας 95%, κυμαίνεται εντός ± 3,0%.</a:t>
            </a:r>
            <a:endParaRPr lang="en-US" sz="1250" dirty="0"/>
          </a:p>
          <a:p>
            <a:pPr marL="0" indent="0">
              <a:lnSpc>
                <a:spcPct val="100000"/>
              </a:lnSpc>
              <a:buNone/>
            </a:pPr>
            <a:r>
              <a:rPr lang="en-US" sz="1250" b="1" dirty="0">
                <a:solidFill>
                  <a:srgbClr val="1B3A5C"/>
                </a:solidFill>
                <a:latin typeface="Calibri" pitchFamily="34" charset="0"/>
                <a:ea typeface="Calibri" pitchFamily="34" charset="-122"/>
                <a:cs typeface="Calibri" pitchFamily="34" charset="-120"/>
              </a:rPr>
              <a:t>Προσωπικό έρευνας</a:t>
            </a:r>
            <a:endParaRPr lang="en-US" sz="1250" dirty="0"/>
          </a:p>
          <a:p>
            <a:pPr marL="0" indent="0">
              <a:lnSpc>
                <a:spcPct val="100000"/>
              </a:lnSpc>
              <a:buNone/>
            </a:pPr>
            <a:r>
              <a:rPr lang="en-US" sz="1100" dirty="0">
                <a:solidFill>
                  <a:srgbClr val="44545F"/>
                </a:solidFill>
                <a:latin typeface="Calibri" pitchFamily="34" charset="0"/>
                <a:ea typeface="Calibri" pitchFamily="34" charset="-122"/>
                <a:cs typeface="Calibri" pitchFamily="34" charset="-120"/>
              </a:rPr>
              <a:t>21 ερευνητές και 1 επόπτης.</a:t>
            </a:r>
            <a:endParaRPr lang="en-US" sz="1250" dirty="0"/>
          </a:p>
        </p:txBody>
      </p:sp>
      <p:sp>
        <p:nvSpPr>
          <p:cNvPr id="28" name="Text 25"/>
          <p:cNvSpPr/>
          <p:nvPr/>
        </p:nvSpPr>
        <p:spPr>
          <a:xfrm>
            <a:off x="548640" y="7516368"/>
            <a:ext cx="9921240" cy="457200"/>
          </a:xfrm>
          <a:prstGeom prst="rect">
            <a:avLst/>
          </a:prstGeom>
          <a:noFill/>
          <a:ln/>
        </p:spPr>
        <p:txBody>
          <a:bodyPr wrap="square" lIns="0" tIns="0" rIns="0" bIns="0" rtlCol="0" anchor="ctr"/>
          <a:lstStyle/>
          <a:p>
            <a:pPr marL="0" indent="0">
              <a:buNone/>
            </a:pPr>
            <a:r>
              <a:rPr lang="en-US" sz="950" b="1" i="1" dirty="0">
                <a:solidFill>
                  <a:schemeClr val="accent1">
                    <a:lumMod val="50000"/>
                  </a:schemeClr>
                </a:solidFill>
                <a:latin typeface="Calibri" pitchFamily="34" charset="0"/>
                <a:ea typeface="Calibri" pitchFamily="34" charset="-122"/>
                <a:cs typeface="Calibri" pitchFamily="34" charset="-120"/>
              </a:rPr>
              <a:t>Η Opinion Poll Ε.Π.Ε. είναι μέλος του ΣΕΔΕΑ, της ESOMAR και της WAPOR και τηρεί τον κανονισμό του Π.Ε.Σ.Σ. και τους διεθνείς κώδικες δεοντολογίας για τη διεξαγωγή και δημοσιοποίηση ερευνών κοινής γνώμης.</a:t>
            </a:r>
            <a:endParaRPr lang="en-US" sz="950" b="1" dirty="0">
              <a:solidFill>
                <a:schemeClr val="accent1">
                  <a:lumMod val="50000"/>
                </a:schemeClr>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a:effectLst/>
      </p:bgPr>
    </p:bg>
    <p:spTree>
      <p:nvGrpSpPr>
        <p:cNvPr id="1" name=""/>
        <p:cNvGrpSpPr/>
        <p:nvPr/>
      </p:nvGrpSpPr>
      <p:grpSpPr>
        <a:xfrm>
          <a:off x="0" y="0"/>
          <a:ext cx="0" cy="0"/>
          <a:chOff x="0" y="0"/>
          <a:chExt cx="0" cy="0"/>
        </a:xfrm>
      </p:grpSpPr>
      <p:pic>
        <p:nvPicPr>
          <p:cNvPr id="2" name="Image 0" descr="logo_clean.png"/>
          <p:cNvPicPr>
            <a:picLocks noChangeAspect="1"/>
          </p:cNvPicPr>
          <p:nvPr/>
        </p:nvPicPr>
        <p:blipFill>
          <a:blip r:embed="rId3"/>
          <a:stretch>
            <a:fillRect/>
          </a:stretch>
        </p:blipFill>
        <p:spPr>
          <a:xfrm>
            <a:off x="9098280" y="384048"/>
            <a:ext cx="1371600" cy="370332"/>
          </a:xfrm>
          <a:prstGeom prst="rect">
            <a:avLst/>
          </a:prstGeom>
        </p:spPr>
      </p:pic>
      <p:sp>
        <p:nvSpPr>
          <p:cNvPr id="3" name="Text 0"/>
          <p:cNvSpPr/>
          <p:nvPr/>
        </p:nvSpPr>
        <p:spPr>
          <a:xfrm>
            <a:off x="548640" y="411480"/>
            <a:ext cx="8321040" cy="1005840"/>
          </a:xfrm>
          <a:prstGeom prst="rect">
            <a:avLst/>
          </a:prstGeom>
          <a:noFill/>
          <a:ln/>
        </p:spPr>
        <p:txBody>
          <a:bodyPr wrap="square" lIns="0" tIns="0" rIns="0" bIns="0" rtlCol="0" anchor="t"/>
          <a:lstStyle/>
          <a:p>
            <a:pPr marL="0" indent="0">
              <a:lnSpc>
                <a:spcPct val="100000"/>
              </a:lnSpc>
              <a:buNone/>
            </a:pPr>
            <a:r>
              <a:rPr lang="en-US" sz="1850" b="1" dirty="0">
                <a:solidFill>
                  <a:srgbClr val="13314F"/>
                </a:solidFill>
                <a:latin typeface="Cambria" pitchFamily="34" charset="0"/>
                <a:ea typeface="Cambria" pitchFamily="34" charset="-122"/>
                <a:cs typeface="Cambria" pitchFamily="34" charset="-120"/>
              </a:rPr>
              <a:t>Ποια αξία θεωρείτε σημαντικότερη για την κεντροδεξιά;</a:t>
            </a:r>
            <a:endParaRPr lang="en-US" sz="1850" dirty="0"/>
          </a:p>
        </p:txBody>
      </p:sp>
      <p:sp>
        <p:nvSpPr>
          <p:cNvPr id="4" name="Text 1"/>
          <p:cNvSpPr/>
          <p:nvPr/>
        </p:nvSpPr>
        <p:spPr>
          <a:xfrm>
            <a:off x="566928" y="1517904"/>
            <a:ext cx="8229600" cy="292608"/>
          </a:xfrm>
          <a:prstGeom prst="rect">
            <a:avLst/>
          </a:prstGeom>
          <a:noFill/>
          <a:ln/>
        </p:spPr>
        <p:txBody>
          <a:bodyPr wrap="square" lIns="0" tIns="0" rIns="0" bIns="0" rtlCol="0" anchor="ctr"/>
          <a:lstStyle/>
          <a:p>
            <a:pPr marL="0" indent="0">
              <a:buNone/>
            </a:pPr>
            <a:r>
              <a:rPr lang="en-US" sz="1200" b="1" kern="0" spc="200" dirty="0">
                <a:solidFill>
                  <a:srgbClr val="C00000"/>
                </a:solidFill>
                <a:latin typeface="Calibri" pitchFamily="34" charset="0"/>
                <a:ea typeface="Calibri" pitchFamily="34" charset="-122"/>
                <a:cs typeface="Calibri" pitchFamily="34" charset="-120"/>
              </a:rPr>
              <a:t>ΈΩΣ 2 ΑΠΑΝΤΉΣΕΙΣ</a:t>
            </a:r>
            <a:endParaRPr lang="en-US" sz="1200" dirty="0">
              <a:solidFill>
                <a:srgbClr val="C00000"/>
              </a:solidFill>
            </a:endParaRPr>
          </a:p>
        </p:txBody>
      </p:sp>
      <p:graphicFrame>
        <p:nvGraphicFramePr>
          <p:cNvPr id="5" name="Chart 0"/>
          <p:cNvGraphicFramePr/>
          <p:nvPr>
            <p:extLst>
              <p:ext uri="{D42A27DB-BD31-4B8C-83A1-F6EECF244321}">
                <p14:modId xmlns:p14="http://schemas.microsoft.com/office/powerpoint/2010/main" val="3659552538"/>
              </p:ext>
            </p:extLst>
          </p:nvPr>
        </p:nvGraphicFramePr>
        <p:xfrm>
          <a:off x="502920" y="1938528"/>
          <a:ext cx="9829800" cy="5486400"/>
        </p:xfrm>
        <a:graphic>
          <a:graphicData uri="http://schemas.openxmlformats.org/drawingml/2006/chart">
            <c:chart xmlns:c="http://schemas.openxmlformats.org/drawingml/2006/chart" xmlns:r="http://schemas.openxmlformats.org/officeDocument/2006/relationships" r:id="rId4"/>
          </a:graphicData>
        </a:graphic>
      </p:graphicFrame>
      <p:sp>
        <p:nvSpPr>
          <p:cNvPr id="6" name="Shape 2"/>
          <p:cNvSpPr/>
          <p:nvPr/>
        </p:nvSpPr>
        <p:spPr>
          <a:xfrm>
            <a:off x="548640" y="7607808"/>
            <a:ext cx="9738360" cy="0"/>
          </a:xfrm>
          <a:prstGeom prst="line">
            <a:avLst/>
          </a:prstGeom>
          <a:noFill/>
          <a:ln w="12700">
            <a:solidFill>
              <a:srgbClr val="D7DEE5"/>
            </a:solidFill>
            <a:prstDash val="solid"/>
          </a:ln>
        </p:spPr>
        <p:txBody>
          <a:bodyPr/>
          <a:lstStyle/>
          <a:p>
            <a:endParaRPr lang="el-GR"/>
          </a:p>
        </p:txBody>
      </p:sp>
      <p:sp>
        <p:nvSpPr>
          <p:cNvPr id="7" name="Text 3"/>
          <p:cNvSpPr/>
          <p:nvPr/>
        </p:nvSpPr>
        <p:spPr>
          <a:xfrm>
            <a:off x="548640" y="7680960"/>
            <a:ext cx="8961120" cy="320040"/>
          </a:xfrm>
          <a:prstGeom prst="rect">
            <a:avLst/>
          </a:prstGeom>
          <a:noFill/>
          <a:ln/>
        </p:spPr>
        <p:txBody>
          <a:bodyPr wrap="square" lIns="0" tIns="0" rIns="0" bIns="0" rtlCol="0" anchor="ctr"/>
          <a:lstStyle/>
          <a:p>
            <a:pPr marL="0" indent="0">
              <a:buNone/>
            </a:pPr>
            <a:r>
              <a:rPr lang="en-US" sz="900" b="1" dirty="0">
                <a:solidFill>
                  <a:schemeClr val="accent1">
                    <a:lumMod val="50000"/>
                  </a:schemeClr>
                </a:solidFill>
                <a:latin typeface="Calibri" pitchFamily="34" charset="0"/>
                <a:ea typeface="Calibri" pitchFamily="34" charset="-122"/>
                <a:cs typeface="Calibri" pitchFamily="34" charset="-120"/>
              </a:rPr>
              <a:t>Πηγή: Opinion Poll για λογαριασμό της Liberal  •  Πανελλαδική έρευνα 23–24 Ιουνίου 2026  •  Μέγεθος δείγματος ν = 1.004</a:t>
            </a:r>
            <a:endParaRPr lang="en-US" sz="900" b="1" dirty="0">
              <a:solidFill>
                <a:schemeClr val="accent1">
                  <a:lumMod val="50000"/>
                </a:schemeClr>
              </a:solidFill>
            </a:endParaRPr>
          </a:p>
        </p:txBody>
      </p:sp>
      <p:sp>
        <p:nvSpPr>
          <p:cNvPr id="8" name="Text 4"/>
          <p:cNvSpPr/>
          <p:nvPr/>
        </p:nvSpPr>
        <p:spPr>
          <a:xfrm>
            <a:off x="9784080" y="7680960"/>
            <a:ext cx="502920" cy="320040"/>
          </a:xfrm>
          <a:prstGeom prst="rect">
            <a:avLst/>
          </a:prstGeom>
          <a:noFill/>
          <a:ln/>
        </p:spPr>
        <p:txBody>
          <a:bodyPr wrap="square" lIns="0" tIns="0" rIns="0" bIns="0" rtlCol="0" anchor="ctr"/>
          <a:lstStyle/>
          <a:p>
            <a:pPr marL="0" indent="0" algn="r">
              <a:buNone/>
            </a:pPr>
            <a:r>
              <a:rPr lang="en-US" sz="1000" dirty="0">
                <a:solidFill>
                  <a:srgbClr val="6A7C8C"/>
                </a:solidFill>
                <a:latin typeface="Calibri" pitchFamily="34" charset="0"/>
                <a:ea typeface="Calibri" pitchFamily="34" charset="-122"/>
                <a:cs typeface="Calibri" pitchFamily="34" charset="-120"/>
              </a:rPr>
              <a:t>18</a:t>
            </a:r>
            <a:endParaRPr lang="en-US" sz="1000" dirty="0"/>
          </a:p>
        </p:txBody>
      </p:sp>
      <p:pic>
        <p:nvPicPr>
          <p:cNvPr id="9" name="Picture 4" descr="ΣΕΔΕΑ | ΚΑΤΑΣΤΑΤΙΚΟ ΣΕΔΕΑ">
            <a:extLst>
              <a:ext uri="{FF2B5EF4-FFF2-40B4-BE49-F238E27FC236}">
                <a16:creationId xmlns:a16="http://schemas.microsoft.com/office/drawing/2014/main" id="{689C0A16-E403-54A9-1574-830F59C76A7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98864" y="854964"/>
            <a:ext cx="1371600" cy="62300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FFFFFF"/>
        </a:solidFill>
        <a:effectLst/>
      </p:bgPr>
    </p:bg>
    <p:spTree>
      <p:nvGrpSpPr>
        <p:cNvPr id="1" name=""/>
        <p:cNvGrpSpPr/>
        <p:nvPr/>
      </p:nvGrpSpPr>
      <p:grpSpPr>
        <a:xfrm>
          <a:off x="0" y="0"/>
          <a:ext cx="0" cy="0"/>
          <a:chOff x="0" y="0"/>
          <a:chExt cx="0" cy="0"/>
        </a:xfrm>
      </p:grpSpPr>
      <p:pic>
        <p:nvPicPr>
          <p:cNvPr id="2" name="Image 0" descr="logo_clean.png"/>
          <p:cNvPicPr>
            <a:picLocks noChangeAspect="1"/>
          </p:cNvPicPr>
          <p:nvPr/>
        </p:nvPicPr>
        <p:blipFill>
          <a:blip r:embed="rId3"/>
          <a:stretch>
            <a:fillRect/>
          </a:stretch>
        </p:blipFill>
        <p:spPr>
          <a:xfrm>
            <a:off x="9098280" y="384048"/>
            <a:ext cx="1371600" cy="370332"/>
          </a:xfrm>
          <a:prstGeom prst="rect">
            <a:avLst/>
          </a:prstGeom>
        </p:spPr>
      </p:pic>
      <p:sp>
        <p:nvSpPr>
          <p:cNvPr id="3" name="Text 0"/>
          <p:cNvSpPr/>
          <p:nvPr/>
        </p:nvSpPr>
        <p:spPr>
          <a:xfrm>
            <a:off x="548640" y="411480"/>
            <a:ext cx="8321040" cy="1005840"/>
          </a:xfrm>
          <a:prstGeom prst="rect">
            <a:avLst/>
          </a:prstGeom>
          <a:noFill/>
          <a:ln/>
        </p:spPr>
        <p:txBody>
          <a:bodyPr wrap="square" lIns="0" tIns="0" rIns="0" bIns="0" rtlCol="0" anchor="t"/>
          <a:lstStyle/>
          <a:p>
            <a:pPr marL="0" indent="0">
              <a:lnSpc>
                <a:spcPct val="100000"/>
              </a:lnSpc>
              <a:buNone/>
            </a:pPr>
            <a:r>
              <a:rPr lang="en-US" sz="1850" b="1" dirty="0">
                <a:solidFill>
                  <a:srgbClr val="13314F"/>
                </a:solidFill>
                <a:latin typeface="Cambria" pitchFamily="34" charset="0"/>
                <a:ea typeface="Cambria" pitchFamily="34" charset="-122"/>
                <a:cs typeface="Cambria" pitchFamily="34" charset="-120"/>
              </a:rPr>
              <a:t>Και ποια αξία θεωρείτε ότι πρέπει να ενισχύσει η κεντροδεξιά περισσότερο στο μέλλον;</a:t>
            </a:r>
            <a:endParaRPr lang="en-US" sz="1850" dirty="0"/>
          </a:p>
        </p:txBody>
      </p:sp>
      <p:sp>
        <p:nvSpPr>
          <p:cNvPr id="4" name="Text 1"/>
          <p:cNvSpPr/>
          <p:nvPr/>
        </p:nvSpPr>
        <p:spPr>
          <a:xfrm>
            <a:off x="566928" y="1517904"/>
            <a:ext cx="8229600" cy="292608"/>
          </a:xfrm>
          <a:prstGeom prst="rect">
            <a:avLst/>
          </a:prstGeom>
          <a:noFill/>
          <a:ln/>
        </p:spPr>
        <p:txBody>
          <a:bodyPr wrap="square" lIns="0" tIns="0" rIns="0" bIns="0" rtlCol="0" anchor="ctr"/>
          <a:lstStyle/>
          <a:p>
            <a:pPr marL="0" indent="0">
              <a:buNone/>
            </a:pPr>
            <a:r>
              <a:rPr lang="en-US" sz="1200" b="1" kern="0" spc="200" dirty="0">
                <a:solidFill>
                  <a:srgbClr val="C00000"/>
                </a:solidFill>
                <a:latin typeface="Calibri" pitchFamily="34" charset="0"/>
                <a:ea typeface="Calibri" pitchFamily="34" charset="-122"/>
                <a:cs typeface="Calibri" pitchFamily="34" charset="-120"/>
              </a:rPr>
              <a:t>ΈΩΣ 2 ΕΠΙΛΟΓΈΣ</a:t>
            </a:r>
            <a:endParaRPr lang="en-US" sz="1200" dirty="0">
              <a:solidFill>
                <a:srgbClr val="C00000"/>
              </a:solidFill>
            </a:endParaRPr>
          </a:p>
        </p:txBody>
      </p:sp>
      <p:graphicFrame>
        <p:nvGraphicFramePr>
          <p:cNvPr id="5" name="Chart 0"/>
          <p:cNvGraphicFramePr/>
          <p:nvPr>
            <p:extLst>
              <p:ext uri="{D42A27DB-BD31-4B8C-83A1-F6EECF244321}">
                <p14:modId xmlns:p14="http://schemas.microsoft.com/office/powerpoint/2010/main" val="3605344285"/>
              </p:ext>
            </p:extLst>
          </p:nvPr>
        </p:nvGraphicFramePr>
        <p:xfrm>
          <a:off x="502920" y="1938528"/>
          <a:ext cx="9829800" cy="5486400"/>
        </p:xfrm>
        <a:graphic>
          <a:graphicData uri="http://schemas.openxmlformats.org/drawingml/2006/chart">
            <c:chart xmlns:c="http://schemas.openxmlformats.org/drawingml/2006/chart" xmlns:r="http://schemas.openxmlformats.org/officeDocument/2006/relationships" r:id="rId4"/>
          </a:graphicData>
        </a:graphic>
      </p:graphicFrame>
      <p:sp>
        <p:nvSpPr>
          <p:cNvPr id="6" name="Shape 2"/>
          <p:cNvSpPr/>
          <p:nvPr/>
        </p:nvSpPr>
        <p:spPr>
          <a:xfrm>
            <a:off x="548640" y="7607808"/>
            <a:ext cx="9738360" cy="0"/>
          </a:xfrm>
          <a:prstGeom prst="line">
            <a:avLst/>
          </a:prstGeom>
          <a:noFill/>
          <a:ln w="12700">
            <a:solidFill>
              <a:srgbClr val="D7DEE5"/>
            </a:solidFill>
            <a:prstDash val="solid"/>
          </a:ln>
        </p:spPr>
        <p:txBody>
          <a:bodyPr/>
          <a:lstStyle/>
          <a:p>
            <a:endParaRPr lang="el-GR"/>
          </a:p>
        </p:txBody>
      </p:sp>
      <p:sp>
        <p:nvSpPr>
          <p:cNvPr id="7" name="Text 3"/>
          <p:cNvSpPr/>
          <p:nvPr/>
        </p:nvSpPr>
        <p:spPr>
          <a:xfrm>
            <a:off x="548640" y="7680960"/>
            <a:ext cx="8961120" cy="320040"/>
          </a:xfrm>
          <a:prstGeom prst="rect">
            <a:avLst/>
          </a:prstGeom>
          <a:noFill/>
          <a:ln/>
        </p:spPr>
        <p:txBody>
          <a:bodyPr wrap="square" lIns="0" tIns="0" rIns="0" bIns="0" rtlCol="0" anchor="ctr"/>
          <a:lstStyle/>
          <a:p>
            <a:pPr marL="0" indent="0">
              <a:buNone/>
            </a:pPr>
            <a:r>
              <a:rPr lang="en-US" sz="900" b="1" dirty="0">
                <a:solidFill>
                  <a:schemeClr val="accent1">
                    <a:lumMod val="50000"/>
                  </a:schemeClr>
                </a:solidFill>
                <a:latin typeface="Calibri" pitchFamily="34" charset="0"/>
                <a:ea typeface="Calibri" pitchFamily="34" charset="-122"/>
                <a:cs typeface="Calibri" pitchFamily="34" charset="-120"/>
              </a:rPr>
              <a:t>Πηγή: Opinion Poll για λογαριασμό της Liberal  •  Πανελλαδική έρευνα 23–24 Ιουνίου 2026  •  Μέγεθος δείγματος ν = 1.004</a:t>
            </a:r>
            <a:endParaRPr lang="en-US" sz="900" b="1" dirty="0">
              <a:solidFill>
                <a:schemeClr val="accent1">
                  <a:lumMod val="50000"/>
                </a:schemeClr>
              </a:solidFill>
            </a:endParaRPr>
          </a:p>
        </p:txBody>
      </p:sp>
      <p:sp>
        <p:nvSpPr>
          <p:cNvPr id="8" name="Text 4"/>
          <p:cNvSpPr/>
          <p:nvPr/>
        </p:nvSpPr>
        <p:spPr>
          <a:xfrm>
            <a:off x="9784080" y="7680960"/>
            <a:ext cx="502920" cy="320040"/>
          </a:xfrm>
          <a:prstGeom prst="rect">
            <a:avLst/>
          </a:prstGeom>
          <a:noFill/>
          <a:ln/>
        </p:spPr>
        <p:txBody>
          <a:bodyPr wrap="square" lIns="0" tIns="0" rIns="0" bIns="0" rtlCol="0" anchor="ctr"/>
          <a:lstStyle/>
          <a:p>
            <a:pPr marL="0" indent="0" algn="r">
              <a:buNone/>
            </a:pPr>
            <a:r>
              <a:rPr lang="en-US" sz="1000" dirty="0">
                <a:solidFill>
                  <a:srgbClr val="6A7C8C"/>
                </a:solidFill>
                <a:latin typeface="Calibri" pitchFamily="34" charset="0"/>
                <a:ea typeface="Calibri" pitchFamily="34" charset="-122"/>
                <a:cs typeface="Calibri" pitchFamily="34" charset="-120"/>
              </a:rPr>
              <a:t>19</a:t>
            </a:r>
            <a:endParaRPr lang="en-US" sz="1000" dirty="0"/>
          </a:p>
        </p:txBody>
      </p:sp>
      <p:pic>
        <p:nvPicPr>
          <p:cNvPr id="9" name="Picture 4" descr="ΣΕΔΕΑ | ΚΑΤΑΣΤΑΤΙΚΟ ΣΕΔΕΑ">
            <a:extLst>
              <a:ext uri="{FF2B5EF4-FFF2-40B4-BE49-F238E27FC236}">
                <a16:creationId xmlns:a16="http://schemas.microsoft.com/office/drawing/2014/main" id="{42446865-54AB-3F53-4A73-0E7259AF08B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98864" y="854964"/>
            <a:ext cx="1371600" cy="62300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2">
    <p:bg>
      <p:bgPr>
        <a:solidFill>
          <a:srgbClr val="FFFFFF"/>
        </a:solidFill>
        <a:effectLst/>
      </p:bgPr>
    </p:bg>
    <p:spTree>
      <p:nvGrpSpPr>
        <p:cNvPr id="1" name=""/>
        <p:cNvGrpSpPr/>
        <p:nvPr/>
      </p:nvGrpSpPr>
      <p:grpSpPr>
        <a:xfrm>
          <a:off x="0" y="0"/>
          <a:ext cx="0" cy="0"/>
          <a:chOff x="0" y="0"/>
          <a:chExt cx="0" cy="0"/>
        </a:xfrm>
      </p:grpSpPr>
      <p:pic>
        <p:nvPicPr>
          <p:cNvPr id="2" name="Image 0" descr="logo_clean.png"/>
          <p:cNvPicPr>
            <a:picLocks noChangeAspect="1"/>
          </p:cNvPicPr>
          <p:nvPr/>
        </p:nvPicPr>
        <p:blipFill>
          <a:blip r:embed="rId3"/>
          <a:stretch>
            <a:fillRect/>
          </a:stretch>
        </p:blipFill>
        <p:spPr>
          <a:xfrm>
            <a:off x="9098280" y="384048"/>
            <a:ext cx="1371600" cy="370332"/>
          </a:xfrm>
          <a:prstGeom prst="rect">
            <a:avLst/>
          </a:prstGeom>
        </p:spPr>
      </p:pic>
      <p:sp>
        <p:nvSpPr>
          <p:cNvPr id="3" name="Text 0"/>
          <p:cNvSpPr/>
          <p:nvPr/>
        </p:nvSpPr>
        <p:spPr>
          <a:xfrm>
            <a:off x="548640" y="411480"/>
            <a:ext cx="8321040" cy="1005840"/>
          </a:xfrm>
          <a:prstGeom prst="rect">
            <a:avLst/>
          </a:prstGeom>
          <a:noFill/>
          <a:ln/>
        </p:spPr>
        <p:txBody>
          <a:bodyPr wrap="square" lIns="0" tIns="0" rIns="0" bIns="0" rtlCol="0" anchor="t"/>
          <a:lstStyle/>
          <a:p>
            <a:pPr marL="0" indent="0">
              <a:lnSpc>
                <a:spcPct val="100000"/>
              </a:lnSpc>
              <a:buNone/>
            </a:pPr>
            <a:r>
              <a:rPr lang="en-US" sz="1850" b="1" dirty="0">
                <a:solidFill>
                  <a:srgbClr val="13314F"/>
                </a:solidFill>
                <a:latin typeface="Cambria" pitchFamily="34" charset="0"/>
                <a:ea typeface="Cambria" pitchFamily="34" charset="-122"/>
                <a:cs typeface="Cambria" pitchFamily="34" charset="-120"/>
              </a:rPr>
              <a:t>Ποιες θα λέγατε πως είναι οι νέες προτεραιότητες που πρέπει να υιοθετήσει;</a:t>
            </a:r>
            <a:endParaRPr lang="en-US" sz="1850" dirty="0"/>
          </a:p>
        </p:txBody>
      </p:sp>
      <p:sp>
        <p:nvSpPr>
          <p:cNvPr id="4" name="Text 1"/>
          <p:cNvSpPr/>
          <p:nvPr/>
        </p:nvSpPr>
        <p:spPr>
          <a:xfrm>
            <a:off x="566928" y="1517904"/>
            <a:ext cx="8229600" cy="292608"/>
          </a:xfrm>
          <a:prstGeom prst="rect">
            <a:avLst/>
          </a:prstGeom>
          <a:noFill/>
          <a:ln/>
        </p:spPr>
        <p:txBody>
          <a:bodyPr wrap="square" lIns="0" tIns="0" rIns="0" bIns="0" rtlCol="0" anchor="ctr"/>
          <a:lstStyle/>
          <a:p>
            <a:pPr marL="0" indent="0">
              <a:buNone/>
            </a:pPr>
            <a:r>
              <a:rPr lang="en-US" sz="1200" b="1" kern="0" spc="200" dirty="0">
                <a:solidFill>
                  <a:srgbClr val="C00000"/>
                </a:solidFill>
                <a:latin typeface="Calibri" pitchFamily="34" charset="0"/>
                <a:ea typeface="Calibri" pitchFamily="34" charset="-122"/>
                <a:cs typeface="Calibri" pitchFamily="34" charset="-120"/>
              </a:rPr>
              <a:t>ΈΩΣ 2 ΕΠΙΛΟΓΈΣ</a:t>
            </a:r>
            <a:endParaRPr lang="en-US" sz="1200" dirty="0">
              <a:solidFill>
                <a:srgbClr val="C00000"/>
              </a:solidFill>
            </a:endParaRPr>
          </a:p>
        </p:txBody>
      </p:sp>
      <p:graphicFrame>
        <p:nvGraphicFramePr>
          <p:cNvPr id="5" name="Chart 0"/>
          <p:cNvGraphicFramePr/>
          <p:nvPr>
            <p:extLst>
              <p:ext uri="{D42A27DB-BD31-4B8C-83A1-F6EECF244321}">
                <p14:modId xmlns:p14="http://schemas.microsoft.com/office/powerpoint/2010/main" val="491667100"/>
              </p:ext>
            </p:extLst>
          </p:nvPr>
        </p:nvGraphicFramePr>
        <p:xfrm>
          <a:off x="502920" y="1938528"/>
          <a:ext cx="9829800" cy="5486400"/>
        </p:xfrm>
        <a:graphic>
          <a:graphicData uri="http://schemas.openxmlformats.org/drawingml/2006/chart">
            <c:chart xmlns:c="http://schemas.openxmlformats.org/drawingml/2006/chart" xmlns:r="http://schemas.openxmlformats.org/officeDocument/2006/relationships" r:id="rId4"/>
          </a:graphicData>
        </a:graphic>
      </p:graphicFrame>
      <p:sp>
        <p:nvSpPr>
          <p:cNvPr id="6" name="Shape 2"/>
          <p:cNvSpPr/>
          <p:nvPr/>
        </p:nvSpPr>
        <p:spPr>
          <a:xfrm>
            <a:off x="548640" y="7607808"/>
            <a:ext cx="9738360" cy="0"/>
          </a:xfrm>
          <a:prstGeom prst="line">
            <a:avLst/>
          </a:prstGeom>
          <a:noFill/>
          <a:ln w="12700">
            <a:solidFill>
              <a:srgbClr val="D7DEE5"/>
            </a:solidFill>
            <a:prstDash val="solid"/>
          </a:ln>
        </p:spPr>
        <p:txBody>
          <a:bodyPr/>
          <a:lstStyle/>
          <a:p>
            <a:endParaRPr lang="el-GR"/>
          </a:p>
        </p:txBody>
      </p:sp>
      <p:sp>
        <p:nvSpPr>
          <p:cNvPr id="7" name="Text 3"/>
          <p:cNvSpPr/>
          <p:nvPr/>
        </p:nvSpPr>
        <p:spPr>
          <a:xfrm>
            <a:off x="548640" y="7680960"/>
            <a:ext cx="8961120" cy="320040"/>
          </a:xfrm>
          <a:prstGeom prst="rect">
            <a:avLst/>
          </a:prstGeom>
          <a:noFill/>
          <a:ln/>
        </p:spPr>
        <p:txBody>
          <a:bodyPr wrap="square" lIns="0" tIns="0" rIns="0" bIns="0" rtlCol="0" anchor="ctr"/>
          <a:lstStyle/>
          <a:p>
            <a:pPr marL="0" indent="0">
              <a:buNone/>
            </a:pPr>
            <a:r>
              <a:rPr lang="en-US" sz="900" b="1" dirty="0">
                <a:solidFill>
                  <a:schemeClr val="accent1">
                    <a:lumMod val="50000"/>
                  </a:schemeClr>
                </a:solidFill>
                <a:latin typeface="Calibri" pitchFamily="34" charset="0"/>
                <a:ea typeface="Calibri" pitchFamily="34" charset="-122"/>
                <a:cs typeface="Calibri" pitchFamily="34" charset="-120"/>
              </a:rPr>
              <a:t>Πηγή: Opinion Poll για λογαριασμό της Liberal  •  Πανελλαδική έρευνα 23–24 Ιουνίου 2026  •  Μέγεθος δείγματος ν = 1.004</a:t>
            </a:r>
            <a:endParaRPr lang="en-US" sz="900" b="1" dirty="0">
              <a:solidFill>
                <a:schemeClr val="accent1">
                  <a:lumMod val="50000"/>
                </a:schemeClr>
              </a:solidFill>
            </a:endParaRPr>
          </a:p>
        </p:txBody>
      </p:sp>
      <p:sp>
        <p:nvSpPr>
          <p:cNvPr id="8" name="Text 4"/>
          <p:cNvSpPr/>
          <p:nvPr/>
        </p:nvSpPr>
        <p:spPr>
          <a:xfrm>
            <a:off x="9784080" y="7680960"/>
            <a:ext cx="502920" cy="320040"/>
          </a:xfrm>
          <a:prstGeom prst="rect">
            <a:avLst/>
          </a:prstGeom>
          <a:noFill/>
          <a:ln/>
        </p:spPr>
        <p:txBody>
          <a:bodyPr wrap="square" lIns="0" tIns="0" rIns="0" bIns="0" rtlCol="0" anchor="ctr"/>
          <a:lstStyle/>
          <a:p>
            <a:pPr marL="0" indent="0" algn="r">
              <a:buNone/>
            </a:pPr>
            <a:r>
              <a:rPr lang="en-US" sz="1000" dirty="0">
                <a:solidFill>
                  <a:srgbClr val="6A7C8C"/>
                </a:solidFill>
                <a:latin typeface="Calibri" pitchFamily="34" charset="0"/>
                <a:ea typeface="Calibri" pitchFamily="34" charset="-122"/>
                <a:cs typeface="Calibri" pitchFamily="34" charset="-120"/>
              </a:rPr>
              <a:t>20</a:t>
            </a:r>
            <a:endParaRPr lang="en-US" sz="1000" dirty="0"/>
          </a:p>
        </p:txBody>
      </p:sp>
      <p:pic>
        <p:nvPicPr>
          <p:cNvPr id="9" name="Picture 4" descr="ΣΕΔΕΑ | ΚΑΤΑΣΤΑΤΙΚΟ ΣΕΔΕΑ">
            <a:extLst>
              <a:ext uri="{FF2B5EF4-FFF2-40B4-BE49-F238E27FC236}">
                <a16:creationId xmlns:a16="http://schemas.microsoft.com/office/drawing/2014/main" id="{0435BF05-83A6-1FAC-69AB-9BA905E39EC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98864" y="854964"/>
            <a:ext cx="1371600" cy="62300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3">
    <p:bg>
      <p:bgPr>
        <a:solidFill>
          <a:srgbClr val="FFFFFF"/>
        </a:solidFill>
        <a:effectLst/>
      </p:bgPr>
    </p:bg>
    <p:spTree>
      <p:nvGrpSpPr>
        <p:cNvPr id="1" name=""/>
        <p:cNvGrpSpPr/>
        <p:nvPr/>
      </p:nvGrpSpPr>
      <p:grpSpPr>
        <a:xfrm>
          <a:off x="0" y="0"/>
          <a:ext cx="0" cy="0"/>
          <a:chOff x="0" y="0"/>
          <a:chExt cx="0" cy="0"/>
        </a:xfrm>
      </p:grpSpPr>
      <p:pic>
        <p:nvPicPr>
          <p:cNvPr id="2" name="Image 0" descr="logo_clean.png"/>
          <p:cNvPicPr>
            <a:picLocks noChangeAspect="1"/>
          </p:cNvPicPr>
          <p:nvPr/>
        </p:nvPicPr>
        <p:blipFill>
          <a:blip r:embed="rId3"/>
          <a:stretch>
            <a:fillRect/>
          </a:stretch>
        </p:blipFill>
        <p:spPr>
          <a:xfrm>
            <a:off x="9098280" y="384048"/>
            <a:ext cx="1371600" cy="370332"/>
          </a:xfrm>
          <a:prstGeom prst="rect">
            <a:avLst/>
          </a:prstGeom>
        </p:spPr>
      </p:pic>
      <p:sp>
        <p:nvSpPr>
          <p:cNvPr id="3" name="Text 0"/>
          <p:cNvSpPr/>
          <p:nvPr/>
        </p:nvSpPr>
        <p:spPr>
          <a:xfrm>
            <a:off x="548640" y="411480"/>
            <a:ext cx="8321040" cy="1005840"/>
          </a:xfrm>
          <a:prstGeom prst="rect">
            <a:avLst/>
          </a:prstGeom>
          <a:noFill/>
          <a:ln/>
        </p:spPr>
        <p:txBody>
          <a:bodyPr wrap="square" lIns="0" tIns="0" rIns="0" bIns="0" rtlCol="0" anchor="t"/>
          <a:lstStyle/>
          <a:p>
            <a:pPr marL="0" indent="0">
              <a:lnSpc>
                <a:spcPct val="100000"/>
              </a:lnSpc>
              <a:buNone/>
            </a:pPr>
            <a:r>
              <a:rPr lang="en-US" sz="1850" b="1" dirty="0">
                <a:solidFill>
                  <a:srgbClr val="13314F"/>
                </a:solidFill>
                <a:latin typeface="Cambria" pitchFamily="34" charset="0"/>
                <a:ea typeface="Cambria" pitchFamily="34" charset="-122"/>
                <a:cs typeface="Cambria" pitchFamily="34" charset="-120"/>
              </a:rPr>
              <a:t>Με ποια από τις ακόλουθες φράσεις θα περιγράφατε κυρίως την κεντροδεξιά του μέλλοντος;</a:t>
            </a:r>
            <a:endParaRPr lang="en-US" sz="1850" dirty="0"/>
          </a:p>
        </p:txBody>
      </p:sp>
      <p:sp>
        <p:nvSpPr>
          <p:cNvPr id="4" name="Text 1"/>
          <p:cNvSpPr/>
          <p:nvPr/>
        </p:nvSpPr>
        <p:spPr>
          <a:xfrm>
            <a:off x="566928" y="1517904"/>
            <a:ext cx="8229600" cy="292608"/>
          </a:xfrm>
          <a:prstGeom prst="rect">
            <a:avLst/>
          </a:prstGeom>
          <a:noFill/>
          <a:ln/>
        </p:spPr>
        <p:txBody>
          <a:bodyPr wrap="square" lIns="0" tIns="0" rIns="0" bIns="0" rtlCol="0" anchor="ctr"/>
          <a:lstStyle/>
          <a:p>
            <a:pPr marL="0" indent="0">
              <a:buNone/>
            </a:pPr>
            <a:r>
              <a:rPr lang="en-US" sz="1200" b="1" kern="0" spc="200" dirty="0">
                <a:solidFill>
                  <a:srgbClr val="C00000"/>
                </a:solidFill>
                <a:latin typeface="Calibri" pitchFamily="34" charset="0"/>
                <a:ea typeface="Calibri" pitchFamily="34" charset="-122"/>
                <a:cs typeface="Calibri" pitchFamily="34" charset="-120"/>
              </a:rPr>
              <a:t>ΣΎΝΟΛΟ ΔΕΊΓΜΑΤΟΣ</a:t>
            </a:r>
            <a:endParaRPr lang="en-US" sz="1200" dirty="0">
              <a:solidFill>
                <a:srgbClr val="C00000"/>
              </a:solidFill>
            </a:endParaRPr>
          </a:p>
        </p:txBody>
      </p:sp>
      <p:graphicFrame>
        <p:nvGraphicFramePr>
          <p:cNvPr id="5" name="Chart 0"/>
          <p:cNvGraphicFramePr/>
          <p:nvPr>
            <p:extLst>
              <p:ext uri="{D42A27DB-BD31-4B8C-83A1-F6EECF244321}">
                <p14:modId xmlns:p14="http://schemas.microsoft.com/office/powerpoint/2010/main" val="3749800058"/>
              </p:ext>
            </p:extLst>
          </p:nvPr>
        </p:nvGraphicFramePr>
        <p:xfrm>
          <a:off x="502920" y="1938528"/>
          <a:ext cx="9829800" cy="5486400"/>
        </p:xfrm>
        <a:graphic>
          <a:graphicData uri="http://schemas.openxmlformats.org/drawingml/2006/chart">
            <c:chart xmlns:c="http://schemas.openxmlformats.org/drawingml/2006/chart" xmlns:r="http://schemas.openxmlformats.org/officeDocument/2006/relationships" r:id="rId4"/>
          </a:graphicData>
        </a:graphic>
      </p:graphicFrame>
      <p:sp>
        <p:nvSpPr>
          <p:cNvPr id="6" name="Shape 2"/>
          <p:cNvSpPr/>
          <p:nvPr/>
        </p:nvSpPr>
        <p:spPr>
          <a:xfrm>
            <a:off x="548640" y="7607808"/>
            <a:ext cx="9738360" cy="0"/>
          </a:xfrm>
          <a:prstGeom prst="line">
            <a:avLst/>
          </a:prstGeom>
          <a:noFill/>
          <a:ln w="12700">
            <a:solidFill>
              <a:srgbClr val="D7DEE5"/>
            </a:solidFill>
            <a:prstDash val="solid"/>
          </a:ln>
        </p:spPr>
        <p:txBody>
          <a:bodyPr/>
          <a:lstStyle/>
          <a:p>
            <a:endParaRPr lang="el-GR"/>
          </a:p>
        </p:txBody>
      </p:sp>
      <p:sp>
        <p:nvSpPr>
          <p:cNvPr id="7" name="Text 3"/>
          <p:cNvSpPr/>
          <p:nvPr/>
        </p:nvSpPr>
        <p:spPr>
          <a:xfrm>
            <a:off x="548640" y="7680960"/>
            <a:ext cx="8961120" cy="320040"/>
          </a:xfrm>
          <a:prstGeom prst="rect">
            <a:avLst/>
          </a:prstGeom>
          <a:noFill/>
          <a:ln/>
        </p:spPr>
        <p:txBody>
          <a:bodyPr wrap="square" lIns="0" tIns="0" rIns="0" bIns="0" rtlCol="0" anchor="ctr"/>
          <a:lstStyle/>
          <a:p>
            <a:pPr marL="0" indent="0">
              <a:buNone/>
            </a:pPr>
            <a:r>
              <a:rPr lang="en-US" sz="900" b="1" dirty="0">
                <a:solidFill>
                  <a:schemeClr val="accent1">
                    <a:lumMod val="50000"/>
                  </a:schemeClr>
                </a:solidFill>
                <a:latin typeface="Calibri" pitchFamily="34" charset="0"/>
                <a:ea typeface="Calibri" pitchFamily="34" charset="-122"/>
                <a:cs typeface="Calibri" pitchFamily="34" charset="-120"/>
              </a:rPr>
              <a:t>Πηγή: Opinion Poll για λογαριασμό της Liberal  •  Πανελλαδική έρευνα 23–24 Ιουνίου 2026  •  Μέγεθος δείγματος ν = 1.004</a:t>
            </a:r>
            <a:endParaRPr lang="en-US" sz="900" b="1" dirty="0">
              <a:solidFill>
                <a:schemeClr val="accent1">
                  <a:lumMod val="50000"/>
                </a:schemeClr>
              </a:solidFill>
            </a:endParaRPr>
          </a:p>
        </p:txBody>
      </p:sp>
      <p:sp>
        <p:nvSpPr>
          <p:cNvPr id="8" name="Text 4"/>
          <p:cNvSpPr/>
          <p:nvPr/>
        </p:nvSpPr>
        <p:spPr>
          <a:xfrm>
            <a:off x="9784080" y="7680960"/>
            <a:ext cx="502920" cy="320040"/>
          </a:xfrm>
          <a:prstGeom prst="rect">
            <a:avLst/>
          </a:prstGeom>
          <a:noFill/>
          <a:ln/>
        </p:spPr>
        <p:txBody>
          <a:bodyPr wrap="square" lIns="0" tIns="0" rIns="0" bIns="0" rtlCol="0" anchor="ctr"/>
          <a:lstStyle/>
          <a:p>
            <a:pPr marL="0" indent="0" algn="r">
              <a:buNone/>
            </a:pPr>
            <a:r>
              <a:rPr lang="en-US" sz="1000" dirty="0">
                <a:solidFill>
                  <a:srgbClr val="6A7C8C"/>
                </a:solidFill>
                <a:latin typeface="Calibri" pitchFamily="34" charset="0"/>
                <a:ea typeface="Calibri" pitchFamily="34" charset="-122"/>
                <a:cs typeface="Calibri" pitchFamily="34" charset="-120"/>
              </a:rPr>
              <a:t>21</a:t>
            </a:r>
            <a:endParaRPr lang="en-US" sz="1000" dirty="0"/>
          </a:p>
        </p:txBody>
      </p:sp>
      <p:pic>
        <p:nvPicPr>
          <p:cNvPr id="9" name="Picture 4" descr="ΣΕΔΕΑ | ΚΑΤΑΣΤΑΤΙΚΟ ΣΕΔΕΑ">
            <a:extLst>
              <a:ext uri="{FF2B5EF4-FFF2-40B4-BE49-F238E27FC236}">
                <a16:creationId xmlns:a16="http://schemas.microsoft.com/office/drawing/2014/main" id="{A2E2A9DC-59BA-A6E2-E861-9CA91F358C6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98864" y="854964"/>
            <a:ext cx="1371600" cy="62300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4">
    <p:bg>
      <p:bgPr>
        <a:solidFill>
          <a:srgbClr val="FFFFFF"/>
        </a:solidFill>
        <a:effectLst/>
      </p:bgPr>
    </p:bg>
    <p:spTree>
      <p:nvGrpSpPr>
        <p:cNvPr id="1" name=""/>
        <p:cNvGrpSpPr/>
        <p:nvPr/>
      </p:nvGrpSpPr>
      <p:grpSpPr>
        <a:xfrm>
          <a:off x="0" y="0"/>
          <a:ext cx="0" cy="0"/>
          <a:chOff x="0" y="0"/>
          <a:chExt cx="0" cy="0"/>
        </a:xfrm>
      </p:grpSpPr>
      <p:pic>
        <p:nvPicPr>
          <p:cNvPr id="2" name="Image 0" descr="logo_clean.png"/>
          <p:cNvPicPr>
            <a:picLocks noChangeAspect="1"/>
          </p:cNvPicPr>
          <p:nvPr/>
        </p:nvPicPr>
        <p:blipFill>
          <a:blip r:embed="rId3"/>
          <a:stretch>
            <a:fillRect/>
          </a:stretch>
        </p:blipFill>
        <p:spPr>
          <a:xfrm>
            <a:off x="9098280" y="384048"/>
            <a:ext cx="1371600" cy="370332"/>
          </a:xfrm>
          <a:prstGeom prst="rect">
            <a:avLst/>
          </a:prstGeom>
        </p:spPr>
      </p:pic>
      <p:sp>
        <p:nvSpPr>
          <p:cNvPr id="3" name="Text 0"/>
          <p:cNvSpPr/>
          <p:nvPr/>
        </p:nvSpPr>
        <p:spPr>
          <a:xfrm>
            <a:off x="548640" y="411480"/>
            <a:ext cx="8321040" cy="1005840"/>
          </a:xfrm>
          <a:prstGeom prst="rect">
            <a:avLst/>
          </a:prstGeom>
          <a:noFill/>
          <a:ln/>
        </p:spPr>
        <p:txBody>
          <a:bodyPr wrap="square" lIns="0" tIns="0" rIns="0" bIns="0" rtlCol="0" anchor="t"/>
          <a:lstStyle/>
          <a:p>
            <a:pPr marL="0" indent="0">
              <a:lnSpc>
                <a:spcPct val="100000"/>
              </a:lnSpc>
              <a:buNone/>
            </a:pPr>
            <a:r>
              <a:rPr lang="en-US" sz="1850" b="1" dirty="0">
                <a:solidFill>
                  <a:srgbClr val="13314F"/>
                </a:solidFill>
                <a:latin typeface="Cambria" pitchFamily="34" charset="0"/>
                <a:ea typeface="Cambria" pitchFamily="34" charset="-122"/>
                <a:cs typeface="Cambria" pitchFamily="34" charset="-120"/>
              </a:rPr>
              <a:t>Με ποια από τις ακόλουθες φράσεις θα περιγράφατε κυρίως την κεντροδεξιά του μέλλοντος;</a:t>
            </a:r>
            <a:endParaRPr lang="en-US" sz="1850" dirty="0"/>
          </a:p>
        </p:txBody>
      </p:sp>
      <p:sp>
        <p:nvSpPr>
          <p:cNvPr id="4" name="Text 1"/>
          <p:cNvSpPr/>
          <p:nvPr/>
        </p:nvSpPr>
        <p:spPr>
          <a:xfrm>
            <a:off x="566928" y="1517904"/>
            <a:ext cx="8229600" cy="292608"/>
          </a:xfrm>
          <a:prstGeom prst="rect">
            <a:avLst/>
          </a:prstGeom>
          <a:noFill/>
          <a:ln/>
        </p:spPr>
        <p:txBody>
          <a:bodyPr wrap="square" lIns="0" tIns="0" rIns="0" bIns="0" rtlCol="0" anchor="ctr"/>
          <a:lstStyle/>
          <a:p>
            <a:pPr marL="0" indent="0">
              <a:buNone/>
            </a:pPr>
            <a:r>
              <a:rPr lang="en-US" sz="1200" b="1" kern="0" spc="200" dirty="0">
                <a:solidFill>
                  <a:srgbClr val="9E2A2B"/>
                </a:solidFill>
                <a:latin typeface="Calibri" pitchFamily="34" charset="0"/>
                <a:ea typeface="Calibri" pitchFamily="34" charset="-122"/>
                <a:cs typeface="Calibri" pitchFamily="34" charset="-120"/>
              </a:rPr>
              <a:t>ΨΗΦΟΦΌΡΟΙ ΝΔ</a:t>
            </a:r>
            <a:endParaRPr lang="en-US" sz="1200" dirty="0"/>
          </a:p>
        </p:txBody>
      </p:sp>
      <p:graphicFrame>
        <p:nvGraphicFramePr>
          <p:cNvPr id="5" name="Chart 0"/>
          <p:cNvGraphicFramePr/>
          <p:nvPr>
            <p:extLst>
              <p:ext uri="{D42A27DB-BD31-4B8C-83A1-F6EECF244321}">
                <p14:modId xmlns:p14="http://schemas.microsoft.com/office/powerpoint/2010/main" val="3572267412"/>
              </p:ext>
            </p:extLst>
          </p:nvPr>
        </p:nvGraphicFramePr>
        <p:xfrm>
          <a:off x="502920" y="1938528"/>
          <a:ext cx="9829800" cy="5486400"/>
        </p:xfrm>
        <a:graphic>
          <a:graphicData uri="http://schemas.openxmlformats.org/drawingml/2006/chart">
            <c:chart xmlns:c="http://schemas.openxmlformats.org/drawingml/2006/chart" xmlns:r="http://schemas.openxmlformats.org/officeDocument/2006/relationships" r:id="rId4"/>
          </a:graphicData>
        </a:graphic>
      </p:graphicFrame>
      <p:sp>
        <p:nvSpPr>
          <p:cNvPr id="6" name="Shape 2"/>
          <p:cNvSpPr/>
          <p:nvPr/>
        </p:nvSpPr>
        <p:spPr>
          <a:xfrm>
            <a:off x="548640" y="7607808"/>
            <a:ext cx="9738360" cy="0"/>
          </a:xfrm>
          <a:prstGeom prst="line">
            <a:avLst/>
          </a:prstGeom>
          <a:noFill/>
          <a:ln w="12700">
            <a:solidFill>
              <a:srgbClr val="D7DEE5"/>
            </a:solidFill>
            <a:prstDash val="solid"/>
          </a:ln>
        </p:spPr>
        <p:txBody>
          <a:bodyPr/>
          <a:lstStyle/>
          <a:p>
            <a:endParaRPr lang="el-GR"/>
          </a:p>
        </p:txBody>
      </p:sp>
      <p:sp>
        <p:nvSpPr>
          <p:cNvPr id="7" name="Text 3"/>
          <p:cNvSpPr/>
          <p:nvPr/>
        </p:nvSpPr>
        <p:spPr>
          <a:xfrm>
            <a:off x="548640" y="7680960"/>
            <a:ext cx="8961120" cy="320040"/>
          </a:xfrm>
          <a:prstGeom prst="rect">
            <a:avLst/>
          </a:prstGeom>
          <a:noFill/>
          <a:ln/>
        </p:spPr>
        <p:txBody>
          <a:bodyPr wrap="square" lIns="0" tIns="0" rIns="0" bIns="0" rtlCol="0" anchor="ctr"/>
          <a:lstStyle/>
          <a:p>
            <a:pPr marL="0" indent="0">
              <a:buNone/>
            </a:pPr>
            <a:r>
              <a:rPr lang="en-US" sz="900" b="1" dirty="0">
                <a:solidFill>
                  <a:schemeClr val="accent1">
                    <a:lumMod val="50000"/>
                  </a:schemeClr>
                </a:solidFill>
                <a:latin typeface="Calibri" pitchFamily="34" charset="0"/>
                <a:ea typeface="Calibri" pitchFamily="34" charset="-122"/>
                <a:cs typeface="Calibri" pitchFamily="34" charset="-120"/>
              </a:rPr>
              <a:t>Πηγή: Opinion Poll για λογαριασμό της Liberal  •  Πανελλαδική έρευνα 23–24 Ιουνίου 2026  •  Μέγεθος δείγματος ν = 1.004</a:t>
            </a:r>
            <a:endParaRPr lang="en-US" sz="900" b="1" dirty="0">
              <a:solidFill>
                <a:schemeClr val="accent1">
                  <a:lumMod val="50000"/>
                </a:schemeClr>
              </a:solidFill>
            </a:endParaRPr>
          </a:p>
        </p:txBody>
      </p:sp>
      <p:sp>
        <p:nvSpPr>
          <p:cNvPr id="8" name="Text 4"/>
          <p:cNvSpPr/>
          <p:nvPr/>
        </p:nvSpPr>
        <p:spPr>
          <a:xfrm>
            <a:off x="9784080" y="7680960"/>
            <a:ext cx="502920" cy="320040"/>
          </a:xfrm>
          <a:prstGeom prst="rect">
            <a:avLst/>
          </a:prstGeom>
          <a:noFill/>
          <a:ln/>
        </p:spPr>
        <p:txBody>
          <a:bodyPr wrap="square" lIns="0" tIns="0" rIns="0" bIns="0" rtlCol="0" anchor="ctr"/>
          <a:lstStyle/>
          <a:p>
            <a:pPr marL="0" indent="0" algn="r">
              <a:buNone/>
            </a:pPr>
            <a:r>
              <a:rPr lang="en-US" sz="1000" dirty="0">
                <a:solidFill>
                  <a:srgbClr val="6A7C8C"/>
                </a:solidFill>
                <a:latin typeface="Calibri" pitchFamily="34" charset="0"/>
                <a:ea typeface="Calibri" pitchFamily="34" charset="-122"/>
                <a:cs typeface="Calibri" pitchFamily="34" charset="-120"/>
              </a:rPr>
              <a:t>22</a:t>
            </a:r>
            <a:endParaRPr lang="en-US" sz="1000" dirty="0"/>
          </a:p>
        </p:txBody>
      </p:sp>
      <p:pic>
        <p:nvPicPr>
          <p:cNvPr id="9" name="Picture 4" descr="ΣΕΔΕΑ | ΚΑΤΑΣΤΑΤΙΚΟ ΣΕΔΕΑ">
            <a:extLst>
              <a:ext uri="{FF2B5EF4-FFF2-40B4-BE49-F238E27FC236}">
                <a16:creationId xmlns:a16="http://schemas.microsoft.com/office/drawing/2014/main" id="{0DC62690-3DB0-3D8F-FAE8-927FBF27842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98864" y="854964"/>
            <a:ext cx="1371600" cy="62300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25">
    <p:bg>
      <p:bgPr>
        <a:solidFill>
          <a:srgbClr val="FFFFFF"/>
        </a:solidFill>
        <a:effectLst/>
      </p:bgPr>
    </p:bg>
    <p:spTree>
      <p:nvGrpSpPr>
        <p:cNvPr id="1" name=""/>
        <p:cNvGrpSpPr/>
        <p:nvPr/>
      </p:nvGrpSpPr>
      <p:grpSpPr>
        <a:xfrm>
          <a:off x="0" y="0"/>
          <a:ext cx="0" cy="0"/>
          <a:chOff x="0" y="0"/>
          <a:chExt cx="0" cy="0"/>
        </a:xfrm>
      </p:grpSpPr>
      <p:pic>
        <p:nvPicPr>
          <p:cNvPr id="2" name="Image 0" descr="logo_clean.png"/>
          <p:cNvPicPr>
            <a:picLocks noChangeAspect="1"/>
          </p:cNvPicPr>
          <p:nvPr/>
        </p:nvPicPr>
        <p:blipFill>
          <a:blip r:embed="rId3"/>
          <a:stretch>
            <a:fillRect/>
          </a:stretch>
        </p:blipFill>
        <p:spPr>
          <a:xfrm>
            <a:off x="9098280" y="384048"/>
            <a:ext cx="1371600" cy="370332"/>
          </a:xfrm>
          <a:prstGeom prst="rect">
            <a:avLst/>
          </a:prstGeom>
        </p:spPr>
      </p:pic>
      <p:sp>
        <p:nvSpPr>
          <p:cNvPr id="3" name="Text 0"/>
          <p:cNvSpPr/>
          <p:nvPr/>
        </p:nvSpPr>
        <p:spPr>
          <a:xfrm>
            <a:off x="548640" y="411480"/>
            <a:ext cx="8321040" cy="1005840"/>
          </a:xfrm>
          <a:prstGeom prst="rect">
            <a:avLst/>
          </a:prstGeom>
          <a:noFill/>
          <a:ln/>
        </p:spPr>
        <p:txBody>
          <a:bodyPr wrap="square" lIns="0" tIns="0" rIns="0" bIns="0" rtlCol="0" anchor="t"/>
          <a:lstStyle/>
          <a:p>
            <a:pPr marL="0" indent="0">
              <a:lnSpc>
                <a:spcPct val="100000"/>
              </a:lnSpc>
              <a:buNone/>
            </a:pPr>
            <a:r>
              <a:rPr lang="en-US" sz="1850" b="1" dirty="0">
                <a:solidFill>
                  <a:srgbClr val="13314F"/>
                </a:solidFill>
                <a:latin typeface="Cambria" pitchFamily="34" charset="0"/>
                <a:ea typeface="Cambria" pitchFamily="34" charset="-122"/>
                <a:cs typeface="Cambria" pitchFamily="34" charset="-120"/>
              </a:rPr>
              <a:t>Με ποια από τις ακόλουθες φράσεις θα περιγράφατε κυρίως την κεντροδεξιά του μέλλοντος;</a:t>
            </a:r>
            <a:endParaRPr lang="en-US" sz="1850" dirty="0"/>
          </a:p>
        </p:txBody>
      </p:sp>
      <p:sp>
        <p:nvSpPr>
          <p:cNvPr id="4" name="Text 1"/>
          <p:cNvSpPr/>
          <p:nvPr/>
        </p:nvSpPr>
        <p:spPr>
          <a:xfrm>
            <a:off x="566928" y="1517904"/>
            <a:ext cx="8229600" cy="292608"/>
          </a:xfrm>
          <a:prstGeom prst="rect">
            <a:avLst/>
          </a:prstGeom>
          <a:noFill/>
          <a:ln/>
        </p:spPr>
        <p:txBody>
          <a:bodyPr wrap="square" lIns="0" tIns="0" rIns="0" bIns="0" rtlCol="0" anchor="ctr"/>
          <a:lstStyle/>
          <a:p>
            <a:pPr marL="0" indent="0">
              <a:buNone/>
            </a:pPr>
            <a:r>
              <a:rPr lang="en-US" sz="1200" b="1" kern="0" spc="200" dirty="0">
                <a:solidFill>
                  <a:srgbClr val="9E2A2B"/>
                </a:solidFill>
                <a:latin typeface="Calibri" pitchFamily="34" charset="0"/>
                <a:ea typeface="Calibri" pitchFamily="34" charset="-122"/>
                <a:cs typeface="Calibri" pitchFamily="34" charset="-120"/>
              </a:rPr>
              <a:t>ΑΝΆ ΙΔΕΟΛΟΓΙΚΌ ΑΥΤΟΚΑΘΟΡΙΣΜΌ</a:t>
            </a:r>
            <a:endParaRPr lang="en-US" sz="1200" dirty="0"/>
          </a:p>
        </p:txBody>
      </p:sp>
      <p:graphicFrame>
        <p:nvGraphicFramePr>
          <p:cNvPr id="5" name="Chart 0"/>
          <p:cNvGraphicFramePr/>
          <p:nvPr>
            <p:extLst>
              <p:ext uri="{D42A27DB-BD31-4B8C-83A1-F6EECF244321}">
                <p14:modId xmlns:p14="http://schemas.microsoft.com/office/powerpoint/2010/main" val="328240399"/>
              </p:ext>
            </p:extLst>
          </p:nvPr>
        </p:nvGraphicFramePr>
        <p:xfrm>
          <a:off x="457200" y="1938528"/>
          <a:ext cx="9875520" cy="5468112"/>
        </p:xfrm>
        <a:graphic>
          <a:graphicData uri="http://schemas.openxmlformats.org/drawingml/2006/chart">
            <c:chart xmlns:c="http://schemas.openxmlformats.org/drawingml/2006/chart" xmlns:r="http://schemas.openxmlformats.org/officeDocument/2006/relationships" r:id="rId4"/>
          </a:graphicData>
        </a:graphic>
      </p:graphicFrame>
      <p:sp>
        <p:nvSpPr>
          <p:cNvPr id="6" name="Shape 2"/>
          <p:cNvSpPr/>
          <p:nvPr/>
        </p:nvSpPr>
        <p:spPr>
          <a:xfrm>
            <a:off x="548640" y="7607808"/>
            <a:ext cx="9738360" cy="0"/>
          </a:xfrm>
          <a:prstGeom prst="line">
            <a:avLst/>
          </a:prstGeom>
          <a:noFill/>
          <a:ln w="12700">
            <a:solidFill>
              <a:srgbClr val="D7DEE5"/>
            </a:solidFill>
            <a:prstDash val="solid"/>
          </a:ln>
        </p:spPr>
        <p:txBody>
          <a:bodyPr/>
          <a:lstStyle/>
          <a:p>
            <a:endParaRPr lang="el-GR"/>
          </a:p>
        </p:txBody>
      </p:sp>
      <p:sp>
        <p:nvSpPr>
          <p:cNvPr id="7" name="Text 3"/>
          <p:cNvSpPr/>
          <p:nvPr/>
        </p:nvSpPr>
        <p:spPr>
          <a:xfrm>
            <a:off x="548640" y="7680960"/>
            <a:ext cx="8961120" cy="320040"/>
          </a:xfrm>
          <a:prstGeom prst="rect">
            <a:avLst/>
          </a:prstGeom>
          <a:noFill/>
          <a:ln/>
        </p:spPr>
        <p:txBody>
          <a:bodyPr wrap="square" lIns="0" tIns="0" rIns="0" bIns="0" rtlCol="0" anchor="ctr"/>
          <a:lstStyle/>
          <a:p>
            <a:pPr marL="0" indent="0">
              <a:buNone/>
            </a:pPr>
            <a:r>
              <a:rPr lang="en-US" sz="900" b="1" dirty="0">
                <a:solidFill>
                  <a:schemeClr val="accent1">
                    <a:lumMod val="50000"/>
                  </a:schemeClr>
                </a:solidFill>
                <a:latin typeface="Calibri" pitchFamily="34" charset="0"/>
                <a:ea typeface="Calibri" pitchFamily="34" charset="-122"/>
                <a:cs typeface="Calibri" pitchFamily="34" charset="-120"/>
              </a:rPr>
              <a:t>Πηγή: Opinion Poll για λογαριασμό της Liberal  •  Πανελλαδική έρευνα 23–24 Ιουνίου 2026  •  Μέγεθος δείγματος ν = 1.004</a:t>
            </a:r>
            <a:endParaRPr lang="en-US" sz="900" b="1" dirty="0">
              <a:solidFill>
                <a:schemeClr val="accent1">
                  <a:lumMod val="50000"/>
                </a:schemeClr>
              </a:solidFill>
            </a:endParaRPr>
          </a:p>
        </p:txBody>
      </p:sp>
      <p:sp>
        <p:nvSpPr>
          <p:cNvPr id="8" name="Text 4"/>
          <p:cNvSpPr/>
          <p:nvPr/>
        </p:nvSpPr>
        <p:spPr>
          <a:xfrm>
            <a:off x="9784080" y="7680960"/>
            <a:ext cx="502920" cy="320040"/>
          </a:xfrm>
          <a:prstGeom prst="rect">
            <a:avLst/>
          </a:prstGeom>
          <a:noFill/>
          <a:ln/>
        </p:spPr>
        <p:txBody>
          <a:bodyPr wrap="square" lIns="0" tIns="0" rIns="0" bIns="0" rtlCol="0" anchor="ctr"/>
          <a:lstStyle/>
          <a:p>
            <a:pPr marL="0" indent="0" algn="r">
              <a:buNone/>
            </a:pPr>
            <a:r>
              <a:rPr lang="en-US" sz="1000" dirty="0">
                <a:solidFill>
                  <a:srgbClr val="6A7C8C"/>
                </a:solidFill>
                <a:latin typeface="Calibri" pitchFamily="34" charset="0"/>
                <a:ea typeface="Calibri" pitchFamily="34" charset="-122"/>
                <a:cs typeface="Calibri" pitchFamily="34" charset="-120"/>
              </a:rPr>
              <a:t>23</a:t>
            </a:r>
            <a:endParaRPr lang="en-US" sz="1000" dirty="0"/>
          </a:p>
        </p:txBody>
      </p:sp>
      <p:pic>
        <p:nvPicPr>
          <p:cNvPr id="9" name="Picture 4" descr="ΣΕΔΕΑ | ΚΑΤΑΣΤΑΤΙΚΟ ΣΕΔΕΑ">
            <a:extLst>
              <a:ext uri="{FF2B5EF4-FFF2-40B4-BE49-F238E27FC236}">
                <a16:creationId xmlns:a16="http://schemas.microsoft.com/office/drawing/2014/main" id="{4FC62790-F693-B7CE-5A0C-68D522F4426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98864" y="854964"/>
            <a:ext cx="1371600" cy="62300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26">
    <p:bg>
      <p:bgPr>
        <a:solidFill>
          <a:srgbClr val="FFFFFF"/>
        </a:solidFill>
        <a:effectLst/>
      </p:bgPr>
    </p:bg>
    <p:spTree>
      <p:nvGrpSpPr>
        <p:cNvPr id="1" name=""/>
        <p:cNvGrpSpPr/>
        <p:nvPr/>
      </p:nvGrpSpPr>
      <p:grpSpPr>
        <a:xfrm>
          <a:off x="0" y="0"/>
          <a:ext cx="0" cy="0"/>
          <a:chOff x="0" y="0"/>
          <a:chExt cx="0" cy="0"/>
        </a:xfrm>
      </p:grpSpPr>
      <p:pic>
        <p:nvPicPr>
          <p:cNvPr id="2" name="Image 0" descr="logo_clean.png"/>
          <p:cNvPicPr>
            <a:picLocks noChangeAspect="1"/>
          </p:cNvPicPr>
          <p:nvPr/>
        </p:nvPicPr>
        <p:blipFill>
          <a:blip r:embed="rId3"/>
          <a:stretch>
            <a:fillRect/>
          </a:stretch>
        </p:blipFill>
        <p:spPr>
          <a:xfrm>
            <a:off x="9098280" y="384048"/>
            <a:ext cx="1371600" cy="370332"/>
          </a:xfrm>
          <a:prstGeom prst="rect">
            <a:avLst/>
          </a:prstGeom>
        </p:spPr>
      </p:pic>
      <p:sp>
        <p:nvSpPr>
          <p:cNvPr id="3" name="Text 0"/>
          <p:cNvSpPr/>
          <p:nvPr/>
        </p:nvSpPr>
        <p:spPr>
          <a:xfrm>
            <a:off x="548640" y="411480"/>
            <a:ext cx="8321040" cy="1005840"/>
          </a:xfrm>
          <a:prstGeom prst="rect">
            <a:avLst/>
          </a:prstGeom>
          <a:noFill/>
          <a:ln/>
        </p:spPr>
        <p:txBody>
          <a:bodyPr wrap="square" lIns="0" tIns="0" rIns="0" bIns="0" rtlCol="0" anchor="t"/>
          <a:lstStyle/>
          <a:p>
            <a:pPr marL="0" indent="0">
              <a:lnSpc>
                <a:spcPct val="100000"/>
              </a:lnSpc>
              <a:buNone/>
            </a:pPr>
            <a:r>
              <a:rPr lang="en-US" sz="1850" b="1" dirty="0">
                <a:solidFill>
                  <a:srgbClr val="13314F"/>
                </a:solidFill>
                <a:latin typeface="Cambria" pitchFamily="34" charset="0"/>
                <a:ea typeface="Cambria" pitchFamily="34" charset="-122"/>
                <a:cs typeface="Cambria" pitchFamily="34" charset="-120"/>
              </a:rPr>
              <a:t>Με ποια από τις ακόλουθες φράσεις θα περιγράφατε κυρίως την κεντροδεξιά του μέλλοντος;</a:t>
            </a:r>
            <a:endParaRPr lang="en-US" sz="1850" dirty="0"/>
          </a:p>
        </p:txBody>
      </p:sp>
      <p:sp>
        <p:nvSpPr>
          <p:cNvPr id="4" name="Text 1"/>
          <p:cNvSpPr/>
          <p:nvPr/>
        </p:nvSpPr>
        <p:spPr>
          <a:xfrm>
            <a:off x="566928" y="1517904"/>
            <a:ext cx="8229600" cy="292608"/>
          </a:xfrm>
          <a:prstGeom prst="rect">
            <a:avLst/>
          </a:prstGeom>
          <a:noFill/>
          <a:ln/>
        </p:spPr>
        <p:txBody>
          <a:bodyPr wrap="square" lIns="0" tIns="0" rIns="0" bIns="0" rtlCol="0" anchor="ctr"/>
          <a:lstStyle/>
          <a:p>
            <a:pPr marL="0" indent="0">
              <a:buNone/>
            </a:pPr>
            <a:r>
              <a:rPr lang="en-US" sz="1200" b="1" kern="0" spc="200" dirty="0">
                <a:solidFill>
                  <a:srgbClr val="9E2A2B"/>
                </a:solidFill>
                <a:latin typeface="Calibri" pitchFamily="34" charset="0"/>
                <a:ea typeface="Calibri" pitchFamily="34" charset="-122"/>
                <a:cs typeface="Calibri" pitchFamily="34" charset="-120"/>
              </a:rPr>
              <a:t>ΑΝΆ ΗΛΙΚΊΑ</a:t>
            </a:r>
            <a:endParaRPr lang="en-US" sz="1200" dirty="0"/>
          </a:p>
        </p:txBody>
      </p:sp>
      <p:graphicFrame>
        <p:nvGraphicFramePr>
          <p:cNvPr id="5" name="Chart 0"/>
          <p:cNvGraphicFramePr/>
          <p:nvPr/>
        </p:nvGraphicFramePr>
        <p:xfrm>
          <a:off x="457200" y="1938528"/>
          <a:ext cx="9875520" cy="5468112"/>
        </p:xfrm>
        <a:graphic>
          <a:graphicData uri="http://schemas.openxmlformats.org/drawingml/2006/chart">
            <c:chart xmlns:c="http://schemas.openxmlformats.org/drawingml/2006/chart" xmlns:r="http://schemas.openxmlformats.org/officeDocument/2006/relationships" r:id="rId4"/>
          </a:graphicData>
        </a:graphic>
      </p:graphicFrame>
      <p:sp>
        <p:nvSpPr>
          <p:cNvPr id="6" name="Shape 2"/>
          <p:cNvSpPr/>
          <p:nvPr/>
        </p:nvSpPr>
        <p:spPr>
          <a:xfrm>
            <a:off x="548640" y="7607808"/>
            <a:ext cx="9738360" cy="0"/>
          </a:xfrm>
          <a:prstGeom prst="line">
            <a:avLst/>
          </a:prstGeom>
          <a:noFill/>
          <a:ln w="12700">
            <a:solidFill>
              <a:srgbClr val="D7DEE5"/>
            </a:solidFill>
            <a:prstDash val="solid"/>
          </a:ln>
        </p:spPr>
        <p:txBody>
          <a:bodyPr/>
          <a:lstStyle/>
          <a:p>
            <a:endParaRPr lang="el-GR"/>
          </a:p>
        </p:txBody>
      </p:sp>
      <p:sp>
        <p:nvSpPr>
          <p:cNvPr id="7" name="Text 3"/>
          <p:cNvSpPr/>
          <p:nvPr/>
        </p:nvSpPr>
        <p:spPr>
          <a:xfrm>
            <a:off x="548640" y="7680960"/>
            <a:ext cx="8961120" cy="320040"/>
          </a:xfrm>
          <a:prstGeom prst="rect">
            <a:avLst/>
          </a:prstGeom>
          <a:noFill/>
          <a:ln/>
        </p:spPr>
        <p:txBody>
          <a:bodyPr wrap="square" lIns="0" tIns="0" rIns="0" bIns="0" rtlCol="0" anchor="ctr"/>
          <a:lstStyle/>
          <a:p>
            <a:pPr marL="0" indent="0">
              <a:buNone/>
            </a:pPr>
            <a:r>
              <a:rPr lang="en-US" sz="900" b="1" dirty="0">
                <a:solidFill>
                  <a:schemeClr val="accent1">
                    <a:lumMod val="50000"/>
                  </a:schemeClr>
                </a:solidFill>
                <a:latin typeface="Calibri" pitchFamily="34" charset="0"/>
                <a:ea typeface="Calibri" pitchFamily="34" charset="-122"/>
                <a:cs typeface="Calibri" pitchFamily="34" charset="-120"/>
              </a:rPr>
              <a:t>Πηγή: Opinion Poll για λογαριασμό της Liberal  •  Πανελλαδική έρευνα 23–24 Ιουνίου 2026  •  Μέγεθος δείγματος ν = 1.004</a:t>
            </a:r>
            <a:endParaRPr lang="en-US" sz="900" b="1" dirty="0">
              <a:solidFill>
                <a:schemeClr val="accent1">
                  <a:lumMod val="50000"/>
                </a:schemeClr>
              </a:solidFill>
            </a:endParaRPr>
          </a:p>
        </p:txBody>
      </p:sp>
      <p:sp>
        <p:nvSpPr>
          <p:cNvPr id="8" name="Text 4"/>
          <p:cNvSpPr/>
          <p:nvPr/>
        </p:nvSpPr>
        <p:spPr>
          <a:xfrm>
            <a:off x="9784080" y="7680960"/>
            <a:ext cx="502920" cy="320040"/>
          </a:xfrm>
          <a:prstGeom prst="rect">
            <a:avLst/>
          </a:prstGeom>
          <a:noFill/>
          <a:ln/>
        </p:spPr>
        <p:txBody>
          <a:bodyPr wrap="square" lIns="0" tIns="0" rIns="0" bIns="0" rtlCol="0" anchor="ctr"/>
          <a:lstStyle/>
          <a:p>
            <a:pPr marL="0" indent="0" algn="r">
              <a:buNone/>
            </a:pPr>
            <a:r>
              <a:rPr lang="en-US" sz="1000" dirty="0">
                <a:solidFill>
                  <a:srgbClr val="6A7C8C"/>
                </a:solidFill>
                <a:latin typeface="Calibri" pitchFamily="34" charset="0"/>
                <a:ea typeface="Calibri" pitchFamily="34" charset="-122"/>
                <a:cs typeface="Calibri" pitchFamily="34" charset="-120"/>
              </a:rPr>
              <a:t>24</a:t>
            </a:r>
            <a:endParaRPr lang="en-US" sz="1000" dirty="0"/>
          </a:p>
        </p:txBody>
      </p:sp>
      <p:pic>
        <p:nvPicPr>
          <p:cNvPr id="9" name="Picture 4" descr="ΣΕΔΕΑ | ΚΑΤΑΣΤΑΤΙΚΟ ΣΕΔΕΑ">
            <a:extLst>
              <a:ext uri="{FF2B5EF4-FFF2-40B4-BE49-F238E27FC236}">
                <a16:creationId xmlns:a16="http://schemas.microsoft.com/office/drawing/2014/main" id="{F5A65DB4-0516-9748-9DED-A415FCA4480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98864" y="854964"/>
            <a:ext cx="1371600" cy="62300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Slide 27">
    <p:bg>
      <p:bgPr>
        <a:solidFill>
          <a:srgbClr val="FFFFFF"/>
        </a:solidFill>
        <a:effectLst/>
      </p:bgPr>
    </p:bg>
    <p:spTree>
      <p:nvGrpSpPr>
        <p:cNvPr id="1" name=""/>
        <p:cNvGrpSpPr/>
        <p:nvPr/>
      </p:nvGrpSpPr>
      <p:grpSpPr>
        <a:xfrm>
          <a:off x="0" y="0"/>
          <a:ext cx="0" cy="0"/>
          <a:chOff x="0" y="0"/>
          <a:chExt cx="0" cy="0"/>
        </a:xfrm>
      </p:grpSpPr>
      <p:pic>
        <p:nvPicPr>
          <p:cNvPr id="2" name="Image 0" descr="logo_clean.png"/>
          <p:cNvPicPr>
            <a:picLocks noChangeAspect="1"/>
          </p:cNvPicPr>
          <p:nvPr/>
        </p:nvPicPr>
        <p:blipFill>
          <a:blip r:embed="rId3"/>
          <a:stretch>
            <a:fillRect/>
          </a:stretch>
        </p:blipFill>
        <p:spPr>
          <a:xfrm>
            <a:off x="9098280" y="384048"/>
            <a:ext cx="1371600" cy="370332"/>
          </a:xfrm>
          <a:prstGeom prst="rect">
            <a:avLst/>
          </a:prstGeom>
        </p:spPr>
      </p:pic>
      <p:sp>
        <p:nvSpPr>
          <p:cNvPr id="3" name="Text 0"/>
          <p:cNvSpPr/>
          <p:nvPr/>
        </p:nvSpPr>
        <p:spPr>
          <a:xfrm>
            <a:off x="548640" y="411480"/>
            <a:ext cx="8321040" cy="1005840"/>
          </a:xfrm>
          <a:prstGeom prst="rect">
            <a:avLst/>
          </a:prstGeom>
          <a:noFill/>
          <a:ln/>
        </p:spPr>
        <p:txBody>
          <a:bodyPr wrap="square" lIns="0" tIns="0" rIns="0" bIns="0" rtlCol="0" anchor="t"/>
          <a:lstStyle/>
          <a:p>
            <a:pPr marL="0" indent="0">
              <a:lnSpc>
                <a:spcPct val="100000"/>
              </a:lnSpc>
              <a:buNone/>
            </a:pPr>
            <a:r>
              <a:rPr lang="en-US" sz="1850" b="1" dirty="0">
                <a:solidFill>
                  <a:srgbClr val="13314F"/>
                </a:solidFill>
                <a:latin typeface="Cambria" pitchFamily="34" charset="0"/>
                <a:ea typeface="Cambria" pitchFamily="34" charset="-122"/>
                <a:cs typeface="Cambria" pitchFamily="34" charset="-120"/>
              </a:rPr>
              <a:t>Θεωρείτε ότι η Νέα Δημοκρατία εκφράζει την κεντροδεξιά σήμερα στη χώρα;</a:t>
            </a:r>
            <a:endParaRPr lang="en-US" sz="1850" dirty="0"/>
          </a:p>
        </p:txBody>
      </p:sp>
      <p:sp>
        <p:nvSpPr>
          <p:cNvPr id="4" name="Text 1"/>
          <p:cNvSpPr/>
          <p:nvPr/>
        </p:nvSpPr>
        <p:spPr>
          <a:xfrm>
            <a:off x="566928" y="1517904"/>
            <a:ext cx="8229600" cy="292608"/>
          </a:xfrm>
          <a:prstGeom prst="rect">
            <a:avLst/>
          </a:prstGeom>
          <a:noFill/>
          <a:ln/>
        </p:spPr>
        <p:txBody>
          <a:bodyPr wrap="square" lIns="0" tIns="0" rIns="0" bIns="0" rtlCol="0" anchor="ctr"/>
          <a:lstStyle/>
          <a:p>
            <a:pPr marL="0" indent="0">
              <a:buNone/>
            </a:pPr>
            <a:r>
              <a:rPr lang="en-US" sz="1200" b="1" kern="0" spc="200" dirty="0">
                <a:solidFill>
                  <a:srgbClr val="C00000"/>
                </a:solidFill>
                <a:latin typeface="Calibri" pitchFamily="34" charset="0"/>
                <a:ea typeface="Calibri" pitchFamily="34" charset="-122"/>
                <a:cs typeface="Calibri" pitchFamily="34" charset="-120"/>
              </a:rPr>
              <a:t>ΣΎΝΟΛΟ ΔΕΊΓΜΑΤΟΣ</a:t>
            </a:r>
            <a:endParaRPr lang="en-US" sz="1200" dirty="0">
              <a:solidFill>
                <a:srgbClr val="C00000"/>
              </a:solidFill>
            </a:endParaRPr>
          </a:p>
        </p:txBody>
      </p:sp>
      <p:graphicFrame>
        <p:nvGraphicFramePr>
          <p:cNvPr id="5" name="Chart 0"/>
          <p:cNvGraphicFramePr/>
          <p:nvPr/>
        </p:nvGraphicFramePr>
        <p:xfrm>
          <a:off x="777240" y="2578608"/>
          <a:ext cx="5897880" cy="4800600"/>
        </p:xfrm>
        <a:graphic>
          <a:graphicData uri="http://schemas.openxmlformats.org/drawingml/2006/chart">
            <c:chart xmlns:c="http://schemas.openxmlformats.org/drawingml/2006/chart" xmlns:r="http://schemas.openxmlformats.org/officeDocument/2006/relationships" r:id="rId4"/>
          </a:graphicData>
        </a:graphic>
      </p:graphicFrame>
      <p:sp>
        <p:nvSpPr>
          <p:cNvPr id="6" name="Shape 2"/>
          <p:cNvSpPr/>
          <p:nvPr/>
        </p:nvSpPr>
        <p:spPr>
          <a:xfrm>
            <a:off x="7114032" y="2542032"/>
            <a:ext cx="3200400" cy="1371600"/>
          </a:xfrm>
          <a:prstGeom prst="roundRect">
            <a:avLst>
              <a:gd name="adj" fmla="val 5333"/>
            </a:avLst>
          </a:prstGeom>
          <a:solidFill>
            <a:srgbClr val="E8F1EE"/>
          </a:solidFill>
          <a:ln w="12700">
            <a:solidFill>
              <a:srgbClr val="D7DEE5"/>
            </a:solidFill>
            <a:prstDash val="solid"/>
          </a:ln>
        </p:spPr>
        <p:txBody>
          <a:bodyPr/>
          <a:lstStyle/>
          <a:p>
            <a:endParaRPr lang="el-GR"/>
          </a:p>
        </p:txBody>
      </p:sp>
      <p:sp>
        <p:nvSpPr>
          <p:cNvPr id="7" name="Shape 3"/>
          <p:cNvSpPr/>
          <p:nvPr/>
        </p:nvSpPr>
        <p:spPr>
          <a:xfrm>
            <a:off x="7370064" y="2834640"/>
            <a:ext cx="164592" cy="164592"/>
          </a:xfrm>
          <a:prstGeom prst="ellipse">
            <a:avLst/>
          </a:prstGeom>
          <a:solidFill>
            <a:srgbClr val="1E6F5C"/>
          </a:solidFill>
          <a:ln/>
        </p:spPr>
        <p:txBody>
          <a:bodyPr/>
          <a:lstStyle/>
          <a:p>
            <a:endParaRPr lang="el-GR"/>
          </a:p>
        </p:txBody>
      </p:sp>
      <p:sp>
        <p:nvSpPr>
          <p:cNvPr id="8" name="Text 4"/>
          <p:cNvSpPr/>
          <p:nvPr/>
        </p:nvSpPr>
        <p:spPr>
          <a:xfrm>
            <a:off x="7626096" y="2779776"/>
            <a:ext cx="2468880" cy="274320"/>
          </a:xfrm>
          <a:prstGeom prst="rect">
            <a:avLst/>
          </a:prstGeom>
          <a:noFill/>
          <a:ln/>
        </p:spPr>
        <p:txBody>
          <a:bodyPr wrap="square" lIns="0" tIns="0" rIns="0" bIns="0" rtlCol="0" anchor="ctr"/>
          <a:lstStyle/>
          <a:p>
            <a:pPr marL="0" indent="0">
              <a:buNone/>
            </a:pPr>
            <a:r>
              <a:rPr lang="en-US" sz="1250" b="1" kern="0" spc="100" dirty="0">
                <a:solidFill>
                  <a:srgbClr val="1E6F5C"/>
                </a:solidFill>
                <a:latin typeface="Calibri" pitchFamily="34" charset="0"/>
                <a:ea typeface="Calibri" pitchFamily="34" charset="-122"/>
                <a:cs typeface="Calibri" pitchFamily="34" charset="-120"/>
              </a:rPr>
              <a:t>ΝΑΙ</a:t>
            </a:r>
            <a:endParaRPr lang="en-US" sz="1250" dirty="0"/>
          </a:p>
        </p:txBody>
      </p:sp>
      <p:sp>
        <p:nvSpPr>
          <p:cNvPr id="9" name="Text 5"/>
          <p:cNvSpPr/>
          <p:nvPr/>
        </p:nvSpPr>
        <p:spPr>
          <a:xfrm>
            <a:off x="7351776" y="3044952"/>
            <a:ext cx="2743200" cy="640080"/>
          </a:xfrm>
          <a:prstGeom prst="rect">
            <a:avLst/>
          </a:prstGeom>
          <a:noFill/>
          <a:ln/>
        </p:spPr>
        <p:txBody>
          <a:bodyPr wrap="square" lIns="0" tIns="0" rIns="0" bIns="0" rtlCol="0" anchor="ctr"/>
          <a:lstStyle/>
          <a:p>
            <a:pPr marL="0" indent="0">
              <a:buNone/>
            </a:pPr>
            <a:r>
              <a:rPr lang="en-US" sz="3300" b="1" dirty="0">
                <a:solidFill>
                  <a:srgbClr val="1E6F5C"/>
                </a:solidFill>
                <a:latin typeface="Calibri" pitchFamily="34" charset="0"/>
                <a:ea typeface="Calibri" pitchFamily="34" charset="-122"/>
                <a:cs typeface="Calibri" pitchFamily="34" charset="-120"/>
              </a:rPr>
              <a:t>49,0%</a:t>
            </a:r>
            <a:endParaRPr lang="en-US" sz="3300" dirty="0"/>
          </a:p>
        </p:txBody>
      </p:sp>
      <p:sp>
        <p:nvSpPr>
          <p:cNvPr id="10" name="Text 6"/>
          <p:cNvSpPr/>
          <p:nvPr/>
        </p:nvSpPr>
        <p:spPr>
          <a:xfrm>
            <a:off x="7370064" y="3621024"/>
            <a:ext cx="2743200" cy="256032"/>
          </a:xfrm>
          <a:prstGeom prst="rect">
            <a:avLst/>
          </a:prstGeom>
          <a:noFill/>
          <a:ln/>
        </p:spPr>
        <p:txBody>
          <a:bodyPr wrap="square" lIns="0" tIns="0" rIns="0" bIns="0" rtlCol="0" anchor="ctr"/>
          <a:lstStyle/>
          <a:p>
            <a:pPr marL="0" indent="0">
              <a:buNone/>
            </a:pPr>
            <a:r>
              <a:rPr lang="en-US" sz="1000" dirty="0">
                <a:solidFill>
                  <a:srgbClr val="6A7C8C"/>
                </a:solidFill>
                <a:latin typeface="Calibri" pitchFamily="34" charset="0"/>
                <a:ea typeface="Calibri" pitchFamily="34" charset="-122"/>
                <a:cs typeface="Calibri" pitchFamily="34" charset="-120"/>
              </a:rPr>
              <a:t>Ναι / Μάλλον ναι</a:t>
            </a:r>
            <a:endParaRPr lang="en-US" sz="1000" dirty="0"/>
          </a:p>
        </p:txBody>
      </p:sp>
      <p:sp>
        <p:nvSpPr>
          <p:cNvPr id="11" name="Shape 7"/>
          <p:cNvSpPr/>
          <p:nvPr/>
        </p:nvSpPr>
        <p:spPr>
          <a:xfrm>
            <a:off x="7114032" y="4078224"/>
            <a:ext cx="3200400" cy="1371600"/>
          </a:xfrm>
          <a:prstGeom prst="roundRect">
            <a:avLst>
              <a:gd name="adj" fmla="val 5333"/>
            </a:avLst>
          </a:prstGeom>
          <a:solidFill>
            <a:srgbClr val="F6EAE9"/>
          </a:solidFill>
          <a:ln w="12700">
            <a:solidFill>
              <a:srgbClr val="D7DEE5"/>
            </a:solidFill>
            <a:prstDash val="solid"/>
          </a:ln>
        </p:spPr>
        <p:txBody>
          <a:bodyPr/>
          <a:lstStyle/>
          <a:p>
            <a:endParaRPr lang="el-GR"/>
          </a:p>
        </p:txBody>
      </p:sp>
      <p:sp>
        <p:nvSpPr>
          <p:cNvPr id="12" name="Shape 8"/>
          <p:cNvSpPr/>
          <p:nvPr/>
        </p:nvSpPr>
        <p:spPr>
          <a:xfrm>
            <a:off x="7370064" y="4370832"/>
            <a:ext cx="164592" cy="164592"/>
          </a:xfrm>
          <a:prstGeom prst="ellipse">
            <a:avLst/>
          </a:prstGeom>
          <a:solidFill>
            <a:srgbClr val="9E2A2B"/>
          </a:solidFill>
          <a:ln/>
        </p:spPr>
        <p:txBody>
          <a:bodyPr/>
          <a:lstStyle/>
          <a:p>
            <a:endParaRPr lang="el-GR"/>
          </a:p>
        </p:txBody>
      </p:sp>
      <p:sp>
        <p:nvSpPr>
          <p:cNvPr id="13" name="Text 9"/>
          <p:cNvSpPr/>
          <p:nvPr/>
        </p:nvSpPr>
        <p:spPr>
          <a:xfrm>
            <a:off x="7626096" y="4315968"/>
            <a:ext cx="2468880" cy="274320"/>
          </a:xfrm>
          <a:prstGeom prst="rect">
            <a:avLst/>
          </a:prstGeom>
          <a:noFill/>
          <a:ln/>
        </p:spPr>
        <p:txBody>
          <a:bodyPr wrap="square" lIns="0" tIns="0" rIns="0" bIns="0" rtlCol="0" anchor="ctr"/>
          <a:lstStyle/>
          <a:p>
            <a:pPr marL="0" indent="0">
              <a:buNone/>
            </a:pPr>
            <a:r>
              <a:rPr lang="en-US" sz="1250" b="1" kern="0" spc="100" dirty="0">
                <a:solidFill>
                  <a:srgbClr val="9E2A2B"/>
                </a:solidFill>
                <a:latin typeface="Calibri" pitchFamily="34" charset="0"/>
                <a:ea typeface="Calibri" pitchFamily="34" charset="-122"/>
                <a:cs typeface="Calibri" pitchFamily="34" charset="-120"/>
              </a:rPr>
              <a:t>ΟΧΙ</a:t>
            </a:r>
            <a:endParaRPr lang="en-US" sz="1250" dirty="0"/>
          </a:p>
        </p:txBody>
      </p:sp>
      <p:sp>
        <p:nvSpPr>
          <p:cNvPr id="14" name="Text 10"/>
          <p:cNvSpPr/>
          <p:nvPr/>
        </p:nvSpPr>
        <p:spPr>
          <a:xfrm>
            <a:off x="7351776" y="4581144"/>
            <a:ext cx="2743200" cy="640080"/>
          </a:xfrm>
          <a:prstGeom prst="rect">
            <a:avLst/>
          </a:prstGeom>
          <a:noFill/>
          <a:ln/>
        </p:spPr>
        <p:txBody>
          <a:bodyPr wrap="square" lIns="0" tIns="0" rIns="0" bIns="0" rtlCol="0" anchor="ctr"/>
          <a:lstStyle/>
          <a:p>
            <a:pPr marL="0" indent="0">
              <a:buNone/>
            </a:pPr>
            <a:r>
              <a:rPr lang="en-US" sz="3300" b="1" dirty="0">
                <a:solidFill>
                  <a:srgbClr val="9E2A2B"/>
                </a:solidFill>
                <a:latin typeface="Calibri" pitchFamily="34" charset="0"/>
                <a:ea typeface="Calibri" pitchFamily="34" charset="-122"/>
                <a:cs typeface="Calibri" pitchFamily="34" charset="-120"/>
              </a:rPr>
              <a:t>45,0%</a:t>
            </a:r>
            <a:endParaRPr lang="en-US" sz="3300" dirty="0"/>
          </a:p>
        </p:txBody>
      </p:sp>
      <p:sp>
        <p:nvSpPr>
          <p:cNvPr id="15" name="Text 11"/>
          <p:cNvSpPr/>
          <p:nvPr/>
        </p:nvSpPr>
        <p:spPr>
          <a:xfrm>
            <a:off x="7370064" y="5157216"/>
            <a:ext cx="2743200" cy="256032"/>
          </a:xfrm>
          <a:prstGeom prst="rect">
            <a:avLst/>
          </a:prstGeom>
          <a:noFill/>
          <a:ln/>
        </p:spPr>
        <p:txBody>
          <a:bodyPr wrap="square" lIns="0" tIns="0" rIns="0" bIns="0" rtlCol="0" anchor="ctr"/>
          <a:lstStyle/>
          <a:p>
            <a:pPr marL="0" indent="0">
              <a:buNone/>
            </a:pPr>
            <a:r>
              <a:rPr lang="en-US" sz="1000" dirty="0">
                <a:solidFill>
                  <a:srgbClr val="6A7C8C"/>
                </a:solidFill>
                <a:latin typeface="Calibri" pitchFamily="34" charset="0"/>
                <a:ea typeface="Calibri" pitchFamily="34" charset="-122"/>
                <a:cs typeface="Calibri" pitchFamily="34" charset="-120"/>
              </a:rPr>
              <a:t>Μάλλον όχι / Όχι</a:t>
            </a:r>
            <a:endParaRPr lang="en-US" sz="1000" dirty="0"/>
          </a:p>
        </p:txBody>
      </p:sp>
      <p:sp>
        <p:nvSpPr>
          <p:cNvPr id="16" name="Shape 12"/>
          <p:cNvSpPr/>
          <p:nvPr/>
        </p:nvSpPr>
        <p:spPr>
          <a:xfrm>
            <a:off x="7114032" y="5614416"/>
            <a:ext cx="3200400" cy="1371600"/>
          </a:xfrm>
          <a:prstGeom prst="roundRect">
            <a:avLst>
              <a:gd name="adj" fmla="val 5333"/>
            </a:avLst>
          </a:prstGeom>
          <a:solidFill>
            <a:srgbClr val="EFF1F3"/>
          </a:solidFill>
          <a:ln w="12700">
            <a:solidFill>
              <a:srgbClr val="D7DEE5"/>
            </a:solidFill>
            <a:prstDash val="solid"/>
          </a:ln>
        </p:spPr>
        <p:txBody>
          <a:bodyPr/>
          <a:lstStyle/>
          <a:p>
            <a:endParaRPr lang="el-GR"/>
          </a:p>
        </p:txBody>
      </p:sp>
      <p:sp>
        <p:nvSpPr>
          <p:cNvPr id="17" name="Shape 13"/>
          <p:cNvSpPr/>
          <p:nvPr/>
        </p:nvSpPr>
        <p:spPr>
          <a:xfrm>
            <a:off x="7370064" y="5907024"/>
            <a:ext cx="164592" cy="164592"/>
          </a:xfrm>
          <a:prstGeom prst="ellipse">
            <a:avLst/>
          </a:prstGeom>
          <a:solidFill>
            <a:srgbClr val="6B7886"/>
          </a:solidFill>
          <a:ln/>
        </p:spPr>
        <p:txBody>
          <a:bodyPr/>
          <a:lstStyle/>
          <a:p>
            <a:endParaRPr lang="el-GR"/>
          </a:p>
        </p:txBody>
      </p:sp>
      <p:sp>
        <p:nvSpPr>
          <p:cNvPr id="18" name="Text 14"/>
          <p:cNvSpPr/>
          <p:nvPr/>
        </p:nvSpPr>
        <p:spPr>
          <a:xfrm>
            <a:off x="7626096" y="5852160"/>
            <a:ext cx="2468880" cy="274320"/>
          </a:xfrm>
          <a:prstGeom prst="rect">
            <a:avLst/>
          </a:prstGeom>
          <a:noFill/>
          <a:ln/>
        </p:spPr>
        <p:txBody>
          <a:bodyPr wrap="square" lIns="0" tIns="0" rIns="0" bIns="0" rtlCol="0" anchor="ctr"/>
          <a:lstStyle/>
          <a:p>
            <a:pPr marL="0" indent="0">
              <a:buNone/>
            </a:pPr>
            <a:r>
              <a:rPr lang="en-US" sz="1250" b="1" kern="0" spc="100" dirty="0">
                <a:solidFill>
                  <a:srgbClr val="6B7886"/>
                </a:solidFill>
                <a:latin typeface="Calibri" pitchFamily="34" charset="0"/>
                <a:ea typeface="Calibri" pitchFamily="34" charset="-122"/>
                <a:cs typeface="Calibri" pitchFamily="34" charset="-120"/>
              </a:rPr>
              <a:t>ΔΓ/ΔΑ</a:t>
            </a:r>
            <a:endParaRPr lang="en-US" sz="1250" dirty="0"/>
          </a:p>
        </p:txBody>
      </p:sp>
      <p:sp>
        <p:nvSpPr>
          <p:cNvPr id="19" name="Text 15"/>
          <p:cNvSpPr/>
          <p:nvPr/>
        </p:nvSpPr>
        <p:spPr>
          <a:xfrm>
            <a:off x="7351776" y="6117336"/>
            <a:ext cx="2743200" cy="640080"/>
          </a:xfrm>
          <a:prstGeom prst="rect">
            <a:avLst/>
          </a:prstGeom>
          <a:noFill/>
          <a:ln/>
        </p:spPr>
        <p:txBody>
          <a:bodyPr wrap="square" lIns="0" tIns="0" rIns="0" bIns="0" rtlCol="0" anchor="ctr"/>
          <a:lstStyle/>
          <a:p>
            <a:pPr marL="0" indent="0">
              <a:buNone/>
            </a:pPr>
            <a:r>
              <a:rPr lang="en-US" sz="3300" b="1" dirty="0">
                <a:solidFill>
                  <a:srgbClr val="6B7886"/>
                </a:solidFill>
                <a:latin typeface="Calibri" pitchFamily="34" charset="0"/>
                <a:ea typeface="Calibri" pitchFamily="34" charset="-122"/>
                <a:cs typeface="Calibri" pitchFamily="34" charset="-120"/>
              </a:rPr>
              <a:t>6,0%</a:t>
            </a:r>
            <a:endParaRPr lang="en-US" sz="3300" dirty="0"/>
          </a:p>
        </p:txBody>
      </p:sp>
      <p:sp>
        <p:nvSpPr>
          <p:cNvPr id="20" name="Text 16"/>
          <p:cNvSpPr/>
          <p:nvPr/>
        </p:nvSpPr>
        <p:spPr>
          <a:xfrm>
            <a:off x="7370064" y="6693408"/>
            <a:ext cx="2743200" cy="256032"/>
          </a:xfrm>
          <a:prstGeom prst="rect">
            <a:avLst/>
          </a:prstGeom>
          <a:noFill/>
          <a:ln/>
        </p:spPr>
        <p:txBody>
          <a:bodyPr wrap="square" lIns="0" tIns="0" rIns="0" bIns="0" rtlCol="0" anchor="ctr"/>
          <a:lstStyle/>
          <a:p>
            <a:pPr marL="0" indent="0">
              <a:buNone/>
            </a:pPr>
            <a:r>
              <a:rPr lang="en-US" sz="1000" dirty="0">
                <a:solidFill>
                  <a:srgbClr val="6A7C8C"/>
                </a:solidFill>
                <a:latin typeface="Calibri" pitchFamily="34" charset="0"/>
                <a:ea typeface="Calibri" pitchFamily="34" charset="-122"/>
                <a:cs typeface="Calibri" pitchFamily="34" charset="-120"/>
              </a:rPr>
              <a:t>Δεν γνωρίζω – δεν απαντώ</a:t>
            </a:r>
            <a:endParaRPr lang="en-US" sz="1000" dirty="0"/>
          </a:p>
        </p:txBody>
      </p:sp>
      <p:sp>
        <p:nvSpPr>
          <p:cNvPr id="21" name="Text 17"/>
          <p:cNvSpPr/>
          <p:nvPr/>
        </p:nvSpPr>
        <p:spPr>
          <a:xfrm>
            <a:off x="566928" y="1874520"/>
            <a:ext cx="9692640" cy="457200"/>
          </a:xfrm>
          <a:prstGeom prst="rect">
            <a:avLst/>
          </a:prstGeom>
          <a:noFill/>
          <a:ln/>
        </p:spPr>
        <p:txBody>
          <a:bodyPr wrap="square" lIns="0" tIns="0" rIns="0" bIns="0" rtlCol="0" anchor="ctr"/>
          <a:lstStyle/>
          <a:p>
            <a:pPr marL="0" indent="0">
              <a:buNone/>
            </a:pPr>
            <a:r>
              <a:rPr lang="en-US" sz="1500" dirty="0">
                <a:solidFill>
                  <a:srgbClr val="1B3A5C"/>
                </a:solidFill>
                <a:latin typeface="Calibri" pitchFamily="34" charset="0"/>
                <a:ea typeface="Calibri" pitchFamily="34" charset="-122"/>
                <a:cs typeface="Calibri" pitchFamily="34" charset="-120"/>
              </a:rPr>
              <a:t>Το </a:t>
            </a:r>
            <a:r>
              <a:rPr lang="en-US" sz="1500" b="1" dirty="0">
                <a:solidFill>
                  <a:srgbClr val="1E6F5C"/>
                </a:solidFill>
                <a:latin typeface="Calibri" pitchFamily="34" charset="0"/>
                <a:ea typeface="Calibri" pitchFamily="34" charset="-122"/>
                <a:cs typeface="Calibri" pitchFamily="34" charset="-120"/>
              </a:rPr>
              <a:t>49,0%</a:t>
            </a:r>
            <a:r>
              <a:rPr lang="en-US" sz="1500" dirty="0">
                <a:solidFill>
                  <a:srgbClr val="1B3A5C"/>
                </a:solidFill>
                <a:latin typeface="Calibri" pitchFamily="34" charset="0"/>
                <a:ea typeface="Calibri" pitchFamily="34" charset="-122"/>
                <a:cs typeface="Calibri" pitchFamily="34" charset="-120"/>
              </a:rPr>
              <a:t> θεωρεί ότι η ΝΔ εκφράζει την κεντροδεξιά, ενώ </a:t>
            </a:r>
            <a:r>
              <a:rPr lang="en-US" sz="1500" b="1" dirty="0">
                <a:solidFill>
                  <a:srgbClr val="9E2A2B"/>
                </a:solidFill>
                <a:latin typeface="Calibri" pitchFamily="34" charset="0"/>
                <a:ea typeface="Calibri" pitchFamily="34" charset="-122"/>
                <a:cs typeface="Calibri" pitchFamily="34" charset="-120"/>
              </a:rPr>
              <a:t>45,0%</a:t>
            </a:r>
            <a:r>
              <a:rPr lang="en-US" sz="1500" dirty="0">
                <a:solidFill>
                  <a:srgbClr val="1B3A5C"/>
                </a:solidFill>
                <a:latin typeface="Calibri" pitchFamily="34" charset="0"/>
                <a:ea typeface="Calibri" pitchFamily="34" charset="-122"/>
                <a:cs typeface="Calibri" pitchFamily="34" charset="-120"/>
              </a:rPr>
              <a:t> διαφωνεί.</a:t>
            </a:r>
            <a:endParaRPr lang="en-US" sz="1500" dirty="0"/>
          </a:p>
        </p:txBody>
      </p:sp>
      <p:sp>
        <p:nvSpPr>
          <p:cNvPr id="22" name="Shape 18"/>
          <p:cNvSpPr/>
          <p:nvPr/>
        </p:nvSpPr>
        <p:spPr>
          <a:xfrm>
            <a:off x="548640" y="7607808"/>
            <a:ext cx="9738360" cy="0"/>
          </a:xfrm>
          <a:prstGeom prst="line">
            <a:avLst/>
          </a:prstGeom>
          <a:noFill/>
          <a:ln w="12700">
            <a:solidFill>
              <a:srgbClr val="D7DEE5"/>
            </a:solidFill>
            <a:prstDash val="solid"/>
          </a:ln>
        </p:spPr>
        <p:txBody>
          <a:bodyPr/>
          <a:lstStyle/>
          <a:p>
            <a:endParaRPr lang="el-GR"/>
          </a:p>
        </p:txBody>
      </p:sp>
      <p:sp>
        <p:nvSpPr>
          <p:cNvPr id="23" name="Text 19"/>
          <p:cNvSpPr/>
          <p:nvPr/>
        </p:nvSpPr>
        <p:spPr>
          <a:xfrm>
            <a:off x="548640" y="7680960"/>
            <a:ext cx="8961120" cy="320040"/>
          </a:xfrm>
          <a:prstGeom prst="rect">
            <a:avLst/>
          </a:prstGeom>
          <a:noFill/>
          <a:ln/>
        </p:spPr>
        <p:txBody>
          <a:bodyPr wrap="square" lIns="0" tIns="0" rIns="0" bIns="0" rtlCol="0" anchor="ctr"/>
          <a:lstStyle/>
          <a:p>
            <a:pPr marL="0" indent="0">
              <a:buNone/>
            </a:pPr>
            <a:r>
              <a:rPr lang="en-US" sz="900" b="1" dirty="0">
                <a:solidFill>
                  <a:schemeClr val="accent1">
                    <a:lumMod val="50000"/>
                  </a:schemeClr>
                </a:solidFill>
                <a:latin typeface="Calibri" pitchFamily="34" charset="0"/>
                <a:ea typeface="Calibri" pitchFamily="34" charset="-122"/>
                <a:cs typeface="Calibri" pitchFamily="34" charset="-120"/>
              </a:rPr>
              <a:t>Πηγή: Opinion Poll για λογαριασμό της Liberal  •  Πανελλαδική έρευνα 23–24 Ιουνίου 2026  •  Μέγεθος δείγματος ν = 1.004</a:t>
            </a:r>
            <a:endParaRPr lang="en-US" sz="900" b="1" dirty="0">
              <a:solidFill>
                <a:schemeClr val="accent1">
                  <a:lumMod val="50000"/>
                </a:schemeClr>
              </a:solidFill>
            </a:endParaRPr>
          </a:p>
        </p:txBody>
      </p:sp>
      <p:sp>
        <p:nvSpPr>
          <p:cNvPr id="24" name="Text 20"/>
          <p:cNvSpPr/>
          <p:nvPr/>
        </p:nvSpPr>
        <p:spPr>
          <a:xfrm>
            <a:off x="9784080" y="7680960"/>
            <a:ext cx="502920" cy="320040"/>
          </a:xfrm>
          <a:prstGeom prst="rect">
            <a:avLst/>
          </a:prstGeom>
          <a:noFill/>
          <a:ln/>
        </p:spPr>
        <p:txBody>
          <a:bodyPr wrap="square" lIns="0" tIns="0" rIns="0" bIns="0" rtlCol="0" anchor="ctr"/>
          <a:lstStyle/>
          <a:p>
            <a:pPr marL="0" indent="0" algn="r">
              <a:buNone/>
            </a:pPr>
            <a:r>
              <a:rPr lang="en-US" sz="1000" dirty="0">
                <a:solidFill>
                  <a:srgbClr val="6A7C8C"/>
                </a:solidFill>
                <a:latin typeface="Calibri" pitchFamily="34" charset="0"/>
                <a:ea typeface="Calibri" pitchFamily="34" charset="-122"/>
                <a:cs typeface="Calibri" pitchFamily="34" charset="-120"/>
              </a:rPr>
              <a:t>25</a:t>
            </a:r>
            <a:endParaRPr lang="en-US" sz="1000" dirty="0"/>
          </a:p>
        </p:txBody>
      </p:sp>
      <p:pic>
        <p:nvPicPr>
          <p:cNvPr id="25" name="Picture 4" descr="ΣΕΔΕΑ | ΚΑΤΑΣΤΑΤΙΚΟ ΣΕΔΕΑ">
            <a:extLst>
              <a:ext uri="{FF2B5EF4-FFF2-40B4-BE49-F238E27FC236}">
                <a16:creationId xmlns:a16="http://schemas.microsoft.com/office/drawing/2014/main" id="{929FE8AE-3E46-0D3D-6DE2-4DC0A9FB595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98864" y="854964"/>
            <a:ext cx="1371600" cy="62300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name="Slide 28">
    <p:bg>
      <p:bgPr>
        <a:solidFill>
          <a:srgbClr val="FFFFFF"/>
        </a:solidFill>
        <a:effectLst/>
      </p:bgPr>
    </p:bg>
    <p:spTree>
      <p:nvGrpSpPr>
        <p:cNvPr id="1" name=""/>
        <p:cNvGrpSpPr/>
        <p:nvPr/>
      </p:nvGrpSpPr>
      <p:grpSpPr>
        <a:xfrm>
          <a:off x="0" y="0"/>
          <a:ext cx="0" cy="0"/>
          <a:chOff x="0" y="0"/>
          <a:chExt cx="0" cy="0"/>
        </a:xfrm>
      </p:grpSpPr>
      <p:pic>
        <p:nvPicPr>
          <p:cNvPr id="2" name="Image 0" descr="logo_clean.png"/>
          <p:cNvPicPr>
            <a:picLocks noChangeAspect="1"/>
          </p:cNvPicPr>
          <p:nvPr/>
        </p:nvPicPr>
        <p:blipFill>
          <a:blip r:embed="rId3"/>
          <a:stretch>
            <a:fillRect/>
          </a:stretch>
        </p:blipFill>
        <p:spPr>
          <a:xfrm>
            <a:off x="9098280" y="384048"/>
            <a:ext cx="1371600" cy="370332"/>
          </a:xfrm>
          <a:prstGeom prst="rect">
            <a:avLst/>
          </a:prstGeom>
        </p:spPr>
      </p:pic>
      <p:sp>
        <p:nvSpPr>
          <p:cNvPr id="3" name="Text 0"/>
          <p:cNvSpPr/>
          <p:nvPr/>
        </p:nvSpPr>
        <p:spPr>
          <a:xfrm>
            <a:off x="548640" y="411480"/>
            <a:ext cx="8321040" cy="1005840"/>
          </a:xfrm>
          <a:prstGeom prst="rect">
            <a:avLst/>
          </a:prstGeom>
          <a:noFill/>
          <a:ln/>
        </p:spPr>
        <p:txBody>
          <a:bodyPr wrap="square" lIns="0" tIns="0" rIns="0" bIns="0" rtlCol="0" anchor="t"/>
          <a:lstStyle/>
          <a:p>
            <a:pPr marL="0" indent="0">
              <a:lnSpc>
                <a:spcPct val="100000"/>
              </a:lnSpc>
              <a:buNone/>
            </a:pPr>
            <a:r>
              <a:rPr lang="en-US" sz="1850" b="1" dirty="0">
                <a:solidFill>
                  <a:srgbClr val="13314F"/>
                </a:solidFill>
                <a:latin typeface="Cambria" pitchFamily="34" charset="0"/>
                <a:ea typeface="Cambria" pitchFamily="34" charset="-122"/>
                <a:cs typeface="Cambria" pitchFamily="34" charset="-120"/>
              </a:rPr>
              <a:t>Θεωρείτε ότι η Νέα Δημοκρατία εκφράζει την κεντροδεξιά σήμερα στη χώρα;</a:t>
            </a:r>
            <a:endParaRPr lang="en-US" sz="1850" dirty="0"/>
          </a:p>
        </p:txBody>
      </p:sp>
      <p:sp>
        <p:nvSpPr>
          <p:cNvPr id="4" name="Text 1"/>
          <p:cNvSpPr/>
          <p:nvPr/>
        </p:nvSpPr>
        <p:spPr>
          <a:xfrm>
            <a:off x="566928" y="1517904"/>
            <a:ext cx="8229600" cy="292608"/>
          </a:xfrm>
          <a:prstGeom prst="rect">
            <a:avLst/>
          </a:prstGeom>
          <a:noFill/>
          <a:ln/>
        </p:spPr>
        <p:txBody>
          <a:bodyPr wrap="square" lIns="0" tIns="0" rIns="0" bIns="0" rtlCol="0" anchor="ctr"/>
          <a:lstStyle/>
          <a:p>
            <a:pPr marL="0" indent="0">
              <a:buNone/>
            </a:pPr>
            <a:r>
              <a:rPr lang="en-US" sz="1200" b="1" kern="0" spc="200" dirty="0">
                <a:solidFill>
                  <a:srgbClr val="9E2A2B"/>
                </a:solidFill>
                <a:latin typeface="Calibri" pitchFamily="34" charset="0"/>
                <a:ea typeface="Calibri" pitchFamily="34" charset="-122"/>
                <a:cs typeface="Calibri" pitchFamily="34" charset="-120"/>
              </a:rPr>
              <a:t>ΨΗΦΟΦΌΡΟΙ ΝΔ</a:t>
            </a:r>
            <a:endParaRPr lang="en-US" sz="1200" dirty="0"/>
          </a:p>
        </p:txBody>
      </p:sp>
      <p:graphicFrame>
        <p:nvGraphicFramePr>
          <p:cNvPr id="5" name="Chart 0"/>
          <p:cNvGraphicFramePr/>
          <p:nvPr/>
        </p:nvGraphicFramePr>
        <p:xfrm>
          <a:off x="777240" y="2578608"/>
          <a:ext cx="5897880" cy="4800600"/>
        </p:xfrm>
        <a:graphic>
          <a:graphicData uri="http://schemas.openxmlformats.org/drawingml/2006/chart">
            <c:chart xmlns:c="http://schemas.openxmlformats.org/drawingml/2006/chart" xmlns:r="http://schemas.openxmlformats.org/officeDocument/2006/relationships" r:id="rId4"/>
          </a:graphicData>
        </a:graphic>
      </p:graphicFrame>
      <p:sp>
        <p:nvSpPr>
          <p:cNvPr id="6" name="Shape 2"/>
          <p:cNvSpPr/>
          <p:nvPr/>
        </p:nvSpPr>
        <p:spPr>
          <a:xfrm>
            <a:off x="7114032" y="2542032"/>
            <a:ext cx="3200400" cy="1371600"/>
          </a:xfrm>
          <a:prstGeom prst="roundRect">
            <a:avLst>
              <a:gd name="adj" fmla="val 5333"/>
            </a:avLst>
          </a:prstGeom>
          <a:solidFill>
            <a:srgbClr val="E8F1EE"/>
          </a:solidFill>
          <a:ln w="12700">
            <a:solidFill>
              <a:srgbClr val="D7DEE5"/>
            </a:solidFill>
            <a:prstDash val="solid"/>
          </a:ln>
        </p:spPr>
        <p:txBody>
          <a:bodyPr/>
          <a:lstStyle/>
          <a:p>
            <a:endParaRPr lang="el-GR"/>
          </a:p>
        </p:txBody>
      </p:sp>
      <p:sp>
        <p:nvSpPr>
          <p:cNvPr id="7" name="Shape 3"/>
          <p:cNvSpPr/>
          <p:nvPr/>
        </p:nvSpPr>
        <p:spPr>
          <a:xfrm>
            <a:off x="7370064" y="2834640"/>
            <a:ext cx="164592" cy="164592"/>
          </a:xfrm>
          <a:prstGeom prst="ellipse">
            <a:avLst/>
          </a:prstGeom>
          <a:solidFill>
            <a:srgbClr val="1E6F5C"/>
          </a:solidFill>
          <a:ln/>
        </p:spPr>
        <p:txBody>
          <a:bodyPr/>
          <a:lstStyle/>
          <a:p>
            <a:endParaRPr lang="el-GR"/>
          </a:p>
        </p:txBody>
      </p:sp>
      <p:sp>
        <p:nvSpPr>
          <p:cNvPr id="8" name="Text 4"/>
          <p:cNvSpPr/>
          <p:nvPr/>
        </p:nvSpPr>
        <p:spPr>
          <a:xfrm>
            <a:off x="7626096" y="2779776"/>
            <a:ext cx="2468880" cy="274320"/>
          </a:xfrm>
          <a:prstGeom prst="rect">
            <a:avLst/>
          </a:prstGeom>
          <a:noFill/>
          <a:ln/>
        </p:spPr>
        <p:txBody>
          <a:bodyPr wrap="square" lIns="0" tIns="0" rIns="0" bIns="0" rtlCol="0" anchor="ctr"/>
          <a:lstStyle/>
          <a:p>
            <a:pPr marL="0" indent="0">
              <a:buNone/>
            </a:pPr>
            <a:r>
              <a:rPr lang="en-US" sz="1250" b="1" kern="0" spc="100" dirty="0">
                <a:solidFill>
                  <a:srgbClr val="1E6F5C"/>
                </a:solidFill>
                <a:latin typeface="Calibri" pitchFamily="34" charset="0"/>
                <a:ea typeface="Calibri" pitchFamily="34" charset="-122"/>
                <a:cs typeface="Calibri" pitchFamily="34" charset="-120"/>
              </a:rPr>
              <a:t>ΝΑΙ</a:t>
            </a:r>
            <a:endParaRPr lang="en-US" sz="1250" dirty="0"/>
          </a:p>
        </p:txBody>
      </p:sp>
      <p:sp>
        <p:nvSpPr>
          <p:cNvPr id="9" name="Text 5"/>
          <p:cNvSpPr/>
          <p:nvPr/>
        </p:nvSpPr>
        <p:spPr>
          <a:xfrm>
            <a:off x="7351776" y="3044952"/>
            <a:ext cx="2743200" cy="640080"/>
          </a:xfrm>
          <a:prstGeom prst="rect">
            <a:avLst/>
          </a:prstGeom>
          <a:noFill/>
          <a:ln/>
        </p:spPr>
        <p:txBody>
          <a:bodyPr wrap="square" lIns="0" tIns="0" rIns="0" bIns="0" rtlCol="0" anchor="ctr"/>
          <a:lstStyle/>
          <a:p>
            <a:pPr marL="0" indent="0">
              <a:buNone/>
            </a:pPr>
            <a:r>
              <a:rPr lang="en-US" sz="3300" b="1" dirty="0">
                <a:solidFill>
                  <a:srgbClr val="1E6F5C"/>
                </a:solidFill>
                <a:latin typeface="Calibri" pitchFamily="34" charset="0"/>
                <a:ea typeface="Calibri" pitchFamily="34" charset="-122"/>
                <a:cs typeface="Calibri" pitchFamily="34" charset="-120"/>
              </a:rPr>
              <a:t>77,3%</a:t>
            </a:r>
            <a:endParaRPr lang="en-US" sz="3300" dirty="0"/>
          </a:p>
        </p:txBody>
      </p:sp>
      <p:sp>
        <p:nvSpPr>
          <p:cNvPr id="10" name="Text 6"/>
          <p:cNvSpPr/>
          <p:nvPr/>
        </p:nvSpPr>
        <p:spPr>
          <a:xfrm>
            <a:off x="7370064" y="3621024"/>
            <a:ext cx="2743200" cy="256032"/>
          </a:xfrm>
          <a:prstGeom prst="rect">
            <a:avLst/>
          </a:prstGeom>
          <a:noFill/>
          <a:ln/>
        </p:spPr>
        <p:txBody>
          <a:bodyPr wrap="square" lIns="0" tIns="0" rIns="0" bIns="0" rtlCol="0" anchor="ctr"/>
          <a:lstStyle/>
          <a:p>
            <a:pPr marL="0" indent="0">
              <a:buNone/>
            </a:pPr>
            <a:r>
              <a:rPr lang="en-US" sz="1000" dirty="0">
                <a:solidFill>
                  <a:srgbClr val="6A7C8C"/>
                </a:solidFill>
                <a:latin typeface="Calibri" pitchFamily="34" charset="0"/>
                <a:ea typeface="Calibri" pitchFamily="34" charset="-122"/>
                <a:cs typeface="Calibri" pitchFamily="34" charset="-120"/>
              </a:rPr>
              <a:t>Ναι / Μάλλον ναι</a:t>
            </a:r>
            <a:endParaRPr lang="en-US" sz="1000" dirty="0"/>
          </a:p>
        </p:txBody>
      </p:sp>
      <p:sp>
        <p:nvSpPr>
          <p:cNvPr id="11" name="Shape 7"/>
          <p:cNvSpPr/>
          <p:nvPr/>
        </p:nvSpPr>
        <p:spPr>
          <a:xfrm>
            <a:off x="7114032" y="4078224"/>
            <a:ext cx="3200400" cy="1371600"/>
          </a:xfrm>
          <a:prstGeom prst="roundRect">
            <a:avLst>
              <a:gd name="adj" fmla="val 5333"/>
            </a:avLst>
          </a:prstGeom>
          <a:solidFill>
            <a:srgbClr val="F6EAE9"/>
          </a:solidFill>
          <a:ln w="12700">
            <a:solidFill>
              <a:srgbClr val="D7DEE5"/>
            </a:solidFill>
            <a:prstDash val="solid"/>
          </a:ln>
        </p:spPr>
        <p:txBody>
          <a:bodyPr/>
          <a:lstStyle/>
          <a:p>
            <a:endParaRPr lang="el-GR"/>
          </a:p>
        </p:txBody>
      </p:sp>
      <p:sp>
        <p:nvSpPr>
          <p:cNvPr id="12" name="Shape 8"/>
          <p:cNvSpPr/>
          <p:nvPr/>
        </p:nvSpPr>
        <p:spPr>
          <a:xfrm>
            <a:off x="7370064" y="4370832"/>
            <a:ext cx="164592" cy="164592"/>
          </a:xfrm>
          <a:prstGeom prst="ellipse">
            <a:avLst/>
          </a:prstGeom>
          <a:solidFill>
            <a:srgbClr val="9E2A2B"/>
          </a:solidFill>
          <a:ln/>
        </p:spPr>
        <p:txBody>
          <a:bodyPr/>
          <a:lstStyle/>
          <a:p>
            <a:endParaRPr lang="el-GR"/>
          </a:p>
        </p:txBody>
      </p:sp>
      <p:sp>
        <p:nvSpPr>
          <p:cNvPr id="13" name="Text 9"/>
          <p:cNvSpPr/>
          <p:nvPr/>
        </p:nvSpPr>
        <p:spPr>
          <a:xfrm>
            <a:off x="7626096" y="4315968"/>
            <a:ext cx="2468880" cy="274320"/>
          </a:xfrm>
          <a:prstGeom prst="rect">
            <a:avLst/>
          </a:prstGeom>
          <a:noFill/>
          <a:ln/>
        </p:spPr>
        <p:txBody>
          <a:bodyPr wrap="square" lIns="0" tIns="0" rIns="0" bIns="0" rtlCol="0" anchor="ctr"/>
          <a:lstStyle/>
          <a:p>
            <a:pPr marL="0" indent="0">
              <a:buNone/>
            </a:pPr>
            <a:r>
              <a:rPr lang="en-US" sz="1250" b="1" kern="0" spc="100" dirty="0">
                <a:solidFill>
                  <a:srgbClr val="9E2A2B"/>
                </a:solidFill>
                <a:latin typeface="Calibri" pitchFamily="34" charset="0"/>
                <a:ea typeface="Calibri" pitchFamily="34" charset="-122"/>
                <a:cs typeface="Calibri" pitchFamily="34" charset="-120"/>
              </a:rPr>
              <a:t>ΟΧΙ</a:t>
            </a:r>
            <a:endParaRPr lang="en-US" sz="1250" dirty="0"/>
          </a:p>
        </p:txBody>
      </p:sp>
      <p:sp>
        <p:nvSpPr>
          <p:cNvPr id="14" name="Text 10"/>
          <p:cNvSpPr/>
          <p:nvPr/>
        </p:nvSpPr>
        <p:spPr>
          <a:xfrm>
            <a:off x="7351776" y="4581144"/>
            <a:ext cx="2743200" cy="640080"/>
          </a:xfrm>
          <a:prstGeom prst="rect">
            <a:avLst/>
          </a:prstGeom>
          <a:noFill/>
          <a:ln/>
        </p:spPr>
        <p:txBody>
          <a:bodyPr wrap="square" lIns="0" tIns="0" rIns="0" bIns="0" rtlCol="0" anchor="ctr"/>
          <a:lstStyle/>
          <a:p>
            <a:pPr marL="0" indent="0">
              <a:buNone/>
            </a:pPr>
            <a:r>
              <a:rPr lang="en-US" sz="3300" b="1" dirty="0">
                <a:solidFill>
                  <a:srgbClr val="9E2A2B"/>
                </a:solidFill>
                <a:latin typeface="Calibri" pitchFamily="34" charset="0"/>
                <a:ea typeface="Calibri" pitchFamily="34" charset="-122"/>
                <a:cs typeface="Calibri" pitchFamily="34" charset="-120"/>
              </a:rPr>
              <a:t>21,3%</a:t>
            </a:r>
            <a:endParaRPr lang="en-US" sz="3300" dirty="0"/>
          </a:p>
        </p:txBody>
      </p:sp>
      <p:sp>
        <p:nvSpPr>
          <p:cNvPr id="15" name="Text 11"/>
          <p:cNvSpPr/>
          <p:nvPr/>
        </p:nvSpPr>
        <p:spPr>
          <a:xfrm>
            <a:off x="7370064" y="5157216"/>
            <a:ext cx="2743200" cy="256032"/>
          </a:xfrm>
          <a:prstGeom prst="rect">
            <a:avLst/>
          </a:prstGeom>
          <a:noFill/>
          <a:ln/>
        </p:spPr>
        <p:txBody>
          <a:bodyPr wrap="square" lIns="0" tIns="0" rIns="0" bIns="0" rtlCol="0" anchor="ctr"/>
          <a:lstStyle/>
          <a:p>
            <a:pPr marL="0" indent="0">
              <a:buNone/>
            </a:pPr>
            <a:r>
              <a:rPr lang="en-US" sz="1000" dirty="0">
                <a:solidFill>
                  <a:srgbClr val="6A7C8C"/>
                </a:solidFill>
                <a:latin typeface="Calibri" pitchFamily="34" charset="0"/>
                <a:ea typeface="Calibri" pitchFamily="34" charset="-122"/>
                <a:cs typeface="Calibri" pitchFamily="34" charset="-120"/>
              </a:rPr>
              <a:t>Μάλλον όχι / Όχι</a:t>
            </a:r>
            <a:endParaRPr lang="en-US" sz="1000" dirty="0"/>
          </a:p>
        </p:txBody>
      </p:sp>
      <p:sp>
        <p:nvSpPr>
          <p:cNvPr id="16" name="Shape 12"/>
          <p:cNvSpPr/>
          <p:nvPr/>
        </p:nvSpPr>
        <p:spPr>
          <a:xfrm>
            <a:off x="7114032" y="5614416"/>
            <a:ext cx="3200400" cy="1371600"/>
          </a:xfrm>
          <a:prstGeom prst="roundRect">
            <a:avLst>
              <a:gd name="adj" fmla="val 5333"/>
            </a:avLst>
          </a:prstGeom>
          <a:solidFill>
            <a:srgbClr val="EFF1F3"/>
          </a:solidFill>
          <a:ln w="12700">
            <a:solidFill>
              <a:srgbClr val="D7DEE5"/>
            </a:solidFill>
            <a:prstDash val="solid"/>
          </a:ln>
        </p:spPr>
        <p:txBody>
          <a:bodyPr/>
          <a:lstStyle/>
          <a:p>
            <a:endParaRPr lang="el-GR"/>
          </a:p>
        </p:txBody>
      </p:sp>
      <p:sp>
        <p:nvSpPr>
          <p:cNvPr id="17" name="Shape 13"/>
          <p:cNvSpPr/>
          <p:nvPr/>
        </p:nvSpPr>
        <p:spPr>
          <a:xfrm>
            <a:off x="7370064" y="5907024"/>
            <a:ext cx="164592" cy="164592"/>
          </a:xfrm>
          <a:prstGeom prst="ellipse">
            <a:avLst/>
          </a:prstGeom>
          <a:solidFill>
            <a:srgbClr val="6B7886"/>
          </a:solidFill>
          <a:ln/>
        </p:spPr>
        <p:txBody>
          <a:bodyPr/>
          <a:lstStyle/>
          <a:p>
            <a:endParaRPr lang="el-GR"/>
          </a:p>
        </p:txBody>
      </p:sp>
      <p:sp>
        <p:nvSpPr>
          <p:cNvPr id="18" name="Text 14"/>
          <p:cNvSpPr/>
          <p:nvPr/>
        </p:nvSpPr>
        <p:spPr>
          <a:xfrm>
            <a:off x="7626096" y="5852160"/>
            <a:ext cx="2468880" cy="274320"/>
          </a:xfrm>
          <a:prstGeom prst="rect">
            <a:avLst/>
          </a:prstGeom>
          <a:noFill/>
          <a:ln/>
        </p:spPr>
        <p:txBody>
          <a:bodyPr wrap="square" lIns="0" tIns="0" rIns="0" bIns="0" rtlCol="0" anchor="ctr"/>
          <a:lstStyle/>
          <a:p>
            <a:pPr marL="0" indent="0">
              <a:buNone/>
            </a:pPr>
            <a:r>
              <a:rPr lang="en-US" sz="1250" b="1" kern="0" spc="100" dirty="0">
                <a:solidFill>
                  <a:srgbClr val="6B7886"/>
                </a:solidFill>
                <a:latin typeface="Calibri" pitchFamily="34" charset="0"/>
                <a:ea typeface="Calibri" pitchFamily="34" charset="-122"/>
                <a:cs typeface="Calibri" pitchFamily="34" charset="-120"/>
              </a:rPr>
              <a:t>ΔΓ/ΔΑ</a:t>
            </a:r>
            <a:endParaRPr lang="en-US" sz="1250" dirty="0"/>
          </a:p>
        </p:txBody>
      </p:sp>
      <p:sp>
        <p:nvSpPr>
          <p:cNvPr id="19" name="Text 15"/>
          <p:cNvSpPr/>
          <p:nvPr/>
        </p:nvSpPr>
        <p:spPr>
          <a:xfrm>
            <a:off x="7351776" y="6117336"/>
            <a:ext cx="2743200" cy="640080"/>
          </a:xfrm>
          <a:prstGeom prst="rect">
            <a:avLst/>
          </a:prstGeom>
          <a:noFill/>
          <a:ln/>
        </p:spPr>
        <p:txBody>
          <a:bodyPr wrap="square" lIns="0" tIns="0" rIns="0" bIns="0" rtlCol="0" anchor="ctr"/>
          <a:lstStyle/>
          <a:p>
            <a:pPr marL="0" indent="0">
              <a:buNone/>
            </a:pPr>
            <a:r>
              <a:rPr lang="en-US" sz="3300" b="1" dirty="0">
                <a:solidFill>
                  <a:srgbClr val="6B7886"/>
                </a:solidFill>
                <a:latin typeface="Calibri" pitchFamily="34" charset="0"/>
                <a:ea typeface="Calibri" pitchFamily="34" charset="-122"/>
                <a:cs typeface="Calibri" pitchFamily="34" charset="-120"/>
              </a:rPr>
              <a:t>1,3%</a:t>
            </a:r>
            <a:endParaRPr lang="en-US" sz="3300" dirty="0"/>
          </a:p>
        </p:txBody>
      </p:sp>
      <p:sp>
        <p:nvSpPr>
          <p:cNvPr id="20" name="Text 16"/>
          <p:cNvSpPr/>
          <p:nvPr/>
        </p:nvSpPr>
        <p:spPr>
          <a:xfrm>
            <a:off x="7370064" y="6693408"/>
            <a:ext cx="2743200" cy="256032"/>
          </a:xfrm>
          <a:prstGeom prst="rect">
            <a:avLst/>
          </a:prstGeom>
          <a:noFill/>
          <a:ln/>
        </p:spPr>
        <p:txBody>
          <a:bodyPr wrap="square" lIns="0" tIns="0" rIns="0" bIns="0" rtlCol="0" anchor="ctr"/>
          <a:lstStyle/>
          <a:p>
            <a:pPr marL="0" indent="0">
              <a:buNone/>
            </a:pPr>
            <a:r>
              <a:rPr lang="en-US" sz="1000" dirty="0">
                <a:solidFill>
                  <a:srgbClr val="6A7C8C"/>
                </a:solidFill>
                <a:latin typeface="Calibri" pitchFamily="34" charset="0"/>
                <a:ea typeface="Calibri" pitchFamily="34" charset="-122"/>
                <a:cs typeface="Calibri" pitchFamily="34" charset="-120"/>
              </a:rPr>
              <a:t>Δεν γνωρίζω – δεν απαντώ</a:t>
            </a:r>
            <a:endParaRPr lang="en-US" sz="1000" dirty="0"/>
          </a:p>
        </p:txBody>
      </p:sp>
      <p:sp>
        <p:nvSpPr>
          <p:cNvPr id="21" name="Text 17"/>
          <p:cNvSpPr/>
          <p:nvPr/>
        </p:nvSpPr>
        <p:spPr>
          <a:xfrm>
            <a:off x="566928" y="1874520"/>
            <a:ext cx="9692640" cy="457200"/>
          </a:xfrm>
          <a:prstGeom prst="rect">
            <a:avLst/>
          </a:prstGeom>
          <a:noFill/>
          <a:ln/>
        </p:spPr>
        <p:txBody>
          <a:bodyPr wrap="square" lIns="0" tIns="0" rIns="0" bIns="0" rtlCol="0" anchor="ctr"/>
          <a:lstStyle/>
          <a:p>
            <a:pPr marL="0" indent="0">
              <a:buNone/>
            </a:pPr>
            <a:r>
              <a:rPr lang="en-US" sz="1500" dirty="0">
                <a:solidFill>
                  <a:srgbClr val="1B3A5C"/>
                </a:solidFill>
                <a:latin typeface="Calibri" pitchFamily="34" charset="0"/>
                <a:ea typeface="Calibri" pitchFamily="34" charset="-122"/>
                <a:cs typeface="Calibri" pitchFamily="34" charset="-120"/>
              </a:rPr>
              <a:t>Στους ψηφοφόρους της ΝΔ, το </a:t>
            </a:r>
            <a:r>
              <a:rPr lang="en-US" sz="1500" b="1" dirty="0">
                <a:solidFill>
                  <a:srgbClr val="1E6F5C"/>
                </a:solidFill>
                <a:latin typeface="Calibri" pitchFamily="34" charset="0"/>
                <a:ea typeface="Calibri" pitchFamily="34" charset="-122"/>
                <a:cs typeface="Calibri" pitchFamily="34" charset="-120"/>
              </a:rPr>
              <a:t>77,3%</a:t>
            </a:r>
            <a:r>
              <a:rPr lang="en-US" sz="1500" dirty="0">
                <a:solidFill>
                  <a:srgbClr val="1B3A5C"/>
                </a:solidFill>
                <a:latin typeface="Calibri" pitchFamily="34" charset="0"/>
                <a:ea typeface="Calibri" pitchFamily="34" charset="-122"/>
                <a:cs typeface="Calibri" pitchFamily="34" charset="-120"/>
              </a:rPr>
              <a:t> θεωρεί ότι η ΝΔ εκφράζει την κεντροδεξιά.</a:t>
            </a:r>
            <a:endParaRPr lang="en-US" sz="1500" dirty="0"/>
          </a:p>
        </p:txBody>
      </p:sp>
      <p:sp>
        <p:nvSpPr>
          <p:cNvPr id="22" name="Shape 18"/>
          <p:cNvSpPr/>
          <p:nvPr/>
        </p:nvSpPr>
        <p:spPr>
          <a:xfrm>
            <a:off x="548640" y="7607808"/>
            <a:ext cx="9738360" cy="0"/>
          </a:xfrm>
          <a:prstGeom prst="line">
            <a:avLst/>
          </a:prstGeom>
          <a:noFill/>
          <a:ln w="12700">
            <a:solidFill>
              <a:srgbClr val="D7DEE5"/>
            </a:solidFill>
            <a:prstDash val="solid"/>
          </a:ln>
        </p:spPr>
        <p:txBody>
          <a:bodyPr/>
          <a:lstStyle/>
          <a:p>
            <a:endParaRPr lang="el-GR"/>
          </a:p>
        </p:txBody>
      </p:sp>
      <p:sp>
        <p:nvSpPr>
          <p:cNvPr id="23" name="Text 19"/>
          <p:cNvSpPr/>
          <p:nvPr/>
        </p:nvSpPr>
        <p:spPr>
          <a:xfrm>
            <a:off x="548640" y="7680960"/>
            <a:ext cx="8961120" cy="320040"/>
          </a:xfrm>
          <a:prstGeom prst="rect">
            <a:avLst/>
          </a:prstGeom>
          <a:noFill/>
          <a:ln/>
        </p:spPr>
        <p:txBody>
          <a:bodyPr wrap="square" lIns="0" tIns="0" rIns="0" bIns="0" rtlCol="0" anchor="ctr"/>
          <a:lstStyle/>
          <a:p>
            <a:pPr marL="0" indent="0">
              <a:buNone/>
            </a:pPr>
            <a:r>
              <a:rPr lang="en-US" sz="900" b="1" dirty="0">
                <a:solidFill>
                  <a:schemeClr val="accent1">
                    <a:lumMod val="50000"/>
                  </a:schemeClr>
                </a:solidFill>
                <a:latin typeface="Calibri" pitchFamily="34" charset="0"/>
                <a:ea typeface="Calibri" pitchFamily="34" charset="-122"/>
                <a:cs typeface="Calibri" pitchFamily="34" charset="-120"/>
              </a:rPr>
              <a:t>Πηγή: Opinion Poll για λογαριασμό της Liberal  •  Πανελλαδική έρευνα 23–24 Ιουνίου 2026  •  Μέγεθος δείγματος ν = 1.004</a:t>
            </a:r>
            <a:endParaRPr lang="en-US" sz="900" b="1" dirty="0">
              <a:solidFill>
                <a:schemeClr val="accent1">
                  <a:lumMod val="50000"/>
                </a:schemeClr>
              </a:solidFill>
            </a:endParaRPr>
          </a:p>
        </p:txBody>
      </p:sp>
      <p:sp>
        <p:nvSpPr>
          <p:cNvPr id="24" name="Text 20"/>
          <p:cNvSpPr/>
          <p:nvPr/>
        </p:nvSpPr>
        <p:spPr>
          <a:xfrm>
            <a:off x="9784080" y="7680960"/>
            <a:ext cx="502920" cy="320040"/>
          </a:xfrm>
          <a:prstGeom prst="rect">
            <a:avLst/>
          </a:prstGeom>
          <a:noFill/>
          <a:ln/>
        </p:spPr>
        <p:txBody>
          <a:bodyPr wrap="square" lIns="0" tIns="0" rIns="0" bIns="0" rtlCol="0" anchor="ctr"/>
          <a:lstStyle/>
          <a:p>
            <a:pPr marL="0" indent="0" algn="r">
              <a:buNone/>
            </a:pPr>
            <a:r>
              <a:rPr lang="en-US" sz="1000" dirty="0">
                <a:solidFill>
                  <a:srgbClr val="6A7C8C"/>
                </a:solidFill>
                <a:latin typeface="Calibri" pitchFamily="34" charset="0"/>
                <a:ea typeface="Calibri" pitchFamily="34" charset="-122"/>
                <a:cs typeface="Calibri" pitchFamily="34" charset="-120"/>
              </a:rPr>
              <a:t>26</a:t>
            </a:r>
            <a:endParaRPr lang="en-US" sz="1000" dirty="0"/>
          </a:p>
        </p:txBody>
      </p:sp>
      <p:pic>
        <p:nvPicPr>
          <p:cNvPr id="25" name="Picture 4" descr="ΣΕΔΕΑ | ΚΑΤΑΣΤΑΤΙΚΟ ΣΕΔΕΑ">
            <a:extLst>
              <a:ext uri="{FF2B5EF4-FFF2-40B4-BE49-F238E27FC236}">
                <a16:creationId xmlns:a16="http://schemas.microsoft.com/office/drawing/2014/main" id="{A950ED22-773F-1396-7D77-FA07F8C90F0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98864" y="854964"/>
            <a:ext cx="1371600" cy="62300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name="Slide 29">
    <p:bg>
      <p:bgPr>
        <a:solidFill>
          <a:srgbClr val="FFFFFF"/>
        </a:solidFill>
        <a:effectLst/>
      </p:bgPr>
    </p:bg>
    <p:spTree>
      <p:nvGrpSpPr>
        <p:cNvPr id="1" name=""/>
        <p:cNvGrpSpPr/>
        <p:nvPr/>
      </p:nvGrpSpPr>
      <p:grpSpPr>
        <a:xfrm>
          <a:off x="0" y="0"/>
          <a:ext cx="0" cy="0"/>
          <a:chOff x="0" y="0"/>
          <a:chExt cx="0" cy="0"/>
        </a:xfrm>
      </p:grpSpPr>
      <p:pic>
        <p:nvPicPr>
          <p:cNvPr id="2" name="Image 0" descr="logo_clean.png"/>
          <p:cNvPicPr>
            <a:picLocks noChangeAspect="1"/>
          </p:cNvPicPr>
          <p:nvPr/>
        </p:nvPicPr>
        <p:blipFill>
          <a:blip r:embed="rId3"/>
          <a:stretch>
            <a:fillRect/>
          </a:stretch>
        </p:blipFill>
        <p:spPr>
          <a:xfrm>
            <a:off x="9098280" y="384048"/>
            <a:ext cx="1371600" cy="370332"/>
          </a:xfrm>
          <a:prstGeom prst="rect">
            <a:avLst/>
          </a:prstGeom>
        </p:spPr>
      </p:pic>
      <p:sp>
        <p:nvSpPr>
          <p:cNvPr id="3" name="Text 0"/>
          <p:cNvSpPr/>
          <p:nvPr/>
        </p:nvSpPr>
        <p:spPr>
          <a:xfrm>
            <a:off x="548640" y="411480"/>
            <a:ext cx="8321040" cy="1005840"/>
          </a:xfrm>
          <a:prstGeom prst="rect">
            <a:avLst/>
          </a:prstGeom>
          <a:noFill/>
          <a:ln/>
        </p:spPr>
        <p:txBody>
          <a:bodyPr wrap="square" lIns="0" tIns="0" rIns="0" bIns="0" rtlCol="0" anchor="t"/>
          <a:lstStyle/>
          <a:p>
            <a:pPr marL="0" indent="0">
              <a:lnSpc>
                <a:spcPct val="100000"/>
              </a:lnSpc>
              <a:buNone/>
            </a:pPr>
            <a:r>
              <a:rPr lang="en-US" sz="1850" b="1" dirty="0">
                <a:solidFill>
                  <a:srgbClr val="13314F"/>
                </a:solidFill>
                <a:latin typeface="Cambria" pitchFamily="34" charset="0"/>
                <a:ea typeface="Cambria" pitchFamily="34" charset="-122"/>
                <a:cs typeface="Cambria" pitchFamily="34" charset="-120"/>
              </a:rPr>
              <a:t>Θεωρείτε ότι η Νέα Δημοκρατία εκφράζει την κεντροδεξιά σήμερα στη χώρα;</a:t>
            </a:r>
            <a:endParaRPr lang="en-US" sz="1850" dirty="0"/>
          </a:p>
        </p:txBody>
      </p:sp>
      <p:sp>
        <p:nvSpPr>
          <p:cNvPr id="4" name="Text 1"/>
          <p:cNvSpPr/>
          <p:nvPr/>
        </p:nvSpPr>
        <p:spPr>
          <a:xfrm>
            <a:off x="566928" y="1517904"/>
            <a:ext cx="8229600" cy="292608"/>
          </a:xfrm>
          <a:prstGeom prst="rect">
            <a:avLst/>
          </a:prstGeom>
          <a:noFill/>
          <a:ln/>
        </p:spPr>
        <p:txBody>
          <a:bodyPr wrap="square" lIns="0" tIns="0" rIns="0" bIns="0" rtlCol="0" anchor="ctr"/>
          <a:lstStyle/>
          <a:p>
            <a:pPr marL="0" indent="0">
              <a:buNone/>
            </a:pPr>
            <a:r>
              <a:rPr lang="en-US" sz="1200" b="1" kern="0" spc="200" dirty="0">
                <a:solidFill>
                  <a:srgbClr val="9E2A2B"/>
                </a:solidFill>
                <a:latin typeface="Calibri" pitchFamily="34" charset="0"/>
                <a:ea typeface="Calibri" pitchFamily="34" charset="-122"/>
                <a:cs typeface="Calibri" pitchFamily="34" charset="-120"/>
              </a:rPr>
              <a:t>ΑΝΆ ΙΔΕΟΛΟΓΙΚΌ ΑΥΤΟΚΑΘΟΡΙΣΜΌ</a:t>
            </a:r>
            <a:endParaRPr lang="en-US" sz="1200" dirty="0"/>
          </a:p>
        </p:txBody>
      </p:sp>
      <p:graphicFrame>
        <p:nvGraphicFramePr>
          <p:cNvPr id="5" name="Chart 0"/>
          <p:cNvGraphicFramePr/>
          <p:nvPr>
            <p:extLst>
              <p:ext uri="{D42A27DB-BD31-4B8C-83A1-F6EECF244321}">
                <p14:modId xmlns:p14="http://schemas.microsoft.com/office/powerpoint/2010/main" val="98474136"/>
              </p:ext>
            </p:extLst>
          </p:nvPr>
        </p:nvGraphicFramePr>
        <p:xfrm>
          <a:off x="457200" y="1938528"/>
          <a:ext cx="9875520" cy="5468112"/>
        </p:xfrm>
        <a:graphic>
          <a:graphicData uri="http://schemas.openxmlformats.org/drawingml/2006/chart">
            <c:chart xmlns:c="http://schemas.openxmlformats.org/drawingml/2006/chart" xmlns:r="http://schemas.openxmlformats.org/officeDocument/2006/relationships" r:id="rId4"/>
          </a:graphicData>
        </a:graphic>
      </p:graphicFrame>
      <p:sp>
        <p:nvSpPr>
          <p:cNvPr id="6" name="Shape 2"/>
          <p:cNvSpPr/>
          <p:nvPr/>
        </p:nvSpPr>
        <p:spPr>
          <a:xfrm>
            <a:off x="548640" y="7607808"/>
            <a:ext cx="9738360" cy="0"/>
          </a:xfrm>
          <a:prstGeom prst="line">
            <a:avLst/>
          </a:prstGeom>
          <a:noFill/>
          <a:ln w="12700">
            <a:solidFill>
              <a:srgbClr val="D7DEE5"/>
            </a:solidFill>
            <a:prstDash val="solid"/>
          </a:ln>
        </p:spPr>
        <p:txBody>
          <a:bodyPr/>
          <a:lstStyle/>
          <a:p>
            <a:endParaRPr lang="el-GR"/>
          </a:p>
        </p:txBody>
      </p:sp>
      <p:sp>
        <p:nvSpPr>
          <p:cNvPr id="7" name="Text 3"/>
          <p:cNvSpPr/>
          <p:nvPr/>
        </p:nvSpPr>
        <p:spPr>
          <a:xfrm>
            <a:off x="548640" y="7680960"/>
            <a:ext cx="8961120" cy="320040"/>
          </a:xfrm>
          <a:prstGeom prst="rect">
            <a:avLst/>
          </a:prstGeom>
          <a:noFill/>
          <a:ln/>
        </p:spPr>
        <p:txBody>
          <a:bodyPr wrap="square" lIns="0" tIns="0" rIns="0" bIns="0" rtlCol="0" anchor="ctr"/>
          <a:lstStyle/>
          <a:p>
            <a:pPr marL="0" indent="0">
              <a:buNone/>
            </a:pPr>
            <a:r>
              <a:rPr lang="en-US" sz="900" b="1" dirty="0">
                <a:solidFill>
                  <a:schemeClr val="accent1">
                    <a:lumMod val="50000"/>
                  </a:schemeClr>
                </a:solidFill>
                <a:latin typeface="Calibri" pitchFamily="34" charset="0"/>
                <a:ea typeface="Calibri" pitchFamily="34" charset="-122"/>
                <a:cs typeface="Calibri" pitchFamily="34" charset="-120"/>
              </a:rPr>
              <a:t>Πηγή: Opinion Poll για λογαριασμό της Liberal  •  Πανελλαδική έρευνα 23–24 Ιουνίου 2026  •  Μέγεθος δείγματος ν = 1.004</a:t>
            </a:r>
            <a:endParaRPr lang="en-US" sz="900" b="1" dirty="0">
              <a:solidFill>
                <a:schemeClr val="accent1">
                  <a:lumMod val="50000"/>
                </a:schemeClr>
              </a:solidFill>
            </a:endParaRPr>
          </a:p>
        </p:txBody>
      </p:sp>
      <p:sp>
        <p:nvSpPr>
          <p:cNvPr id="8" name="Text 4"/>
          <p:cNvSpPr/>
          <p:nvPr/>
        </p:nvSpPr>
        <p:spPr>
          <a:xfrm>
            <a:off x="9784080" y="7680960"/>
            <a:ext cx="502920" cy="320040"/>
          </a:xfrm>
          <a:prstGeom prst="rect">
            <a:avLst/>
          </a:prstGeom>
          <a:noFill/>
          <a:ln/>
        </p:spPr>
        <p:txBody>
          <a:bodyPr wrap="square" lIns="0" tIns="0" rIns="0" bIns="0" rtlCol="0" anchor="ctr"/>
          <a:lstStyle/>
          <a:p>
            <a:pPr marL="0" indent="0" algn="r">
              <a:buNone/>
            </a:pPr>
            <a:r>
              <a:rPr lang="en-US" sz="1000" dirty="0">
                <a:solidFill>
                  <a:srgbClr val="6A7C8C"/>
                </a:solidFill>
                <a:latin typeface="Calibri" pitchFamily="34" charset="0"/>
                <a:ea typeface="Calibri" pitchFamily="34" charset="-122"/>
                <a:cs typeface="Calibri" pitchFamily="34" charset="-120"/>
              </a:rPr>
              <a:t>27</a:t>
            </a:r>
            <a:endParaRPr lang="en-US" sz="1000" dirty="0"/>
          </a:p>
        </p:txBody>
      </p:sp>
      <p:pic>
        <p:nvPicPr>
          <p:cNvPr id="9" name="Picture 4" descr="ΣΕΔΕΑ | ΚΑΤΑΣΤΑΤΙΚΟ ΣΕΔΕΑ">
            <a:extLst>
              <a:ext uri="{FF2B5EF4-FFF2-40B4-BE49-F238E27FC236}">
                <a16:creationId xmlns:a16="http://schemas.microsoft.com/office/drawing/2014/main" id="{CC1275FC-0EC1-7EF2-39E9-B86B9E1A611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98864" y="854964"/>
            <a:ext cx="1371600" cy="62300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pic>
        <p:nvPicPr>
          <p:cNvPr id="2" name="Image 0" descr="logo_clean.png"/>
          <p:cNvPicPr>
            <a:picLocks noChangeAspect="1"/>
          </p:cNvPicPr>
          <p:nvPr/>
        </p:nvPicPr>
        <p:blipFill>
          <a:blip r:embed="rId3"/>
          <a:stretch>
            <a:fillRect/>
          </a:stretch>
        </p:blipFill>
        <p:spPr>
          <a:xfrm>
            <a:off x="9098280" y="384048"/>
            <a:ext cx="1371600" cy="370332"/>
          </a:xfrm>
          <a:prstGeom prst="rect">
            <a:avLst/>
          </a:prstGeom>
        </p:spPr>
      </p:pic>
      <p:sp>
        <p:nvSpPr>
          <p:cNvPr id="3" name="Text 0"/>
          <p:cNvSpPr/>
          <p:nvPr/>
        </p:nvSpPr>
        <p:spPr>
          <a:xfrm>
            <a:off x="548640" y="411480"/>
            <a:ext cx="8321040" cy="1005840"/>
          </a:xfrm>
          <a:prstGeom prst="rect">
            <a:avLst/>
          </a:prstGeom>
          <a:noFill/>
          <a:ln/>
        </p:spPr>
        <p:txBody>
          <a:bodyPr wrap="square" lIns="0" tIns="0" rIns="0" bIns="0" rtlCol="0" anchor="t"/>
          <a:lstStyle/>
          <a:p>
            <a:pPr marL="0" indent="0">
              <a:lnSpc>
                <a:spcPct val="100000"/>
              </a:lnSpc>
              <a:buNone/>
            </a:pPr>
            <a:r>
              <a:rPr lang="en-US" sz="1850" b="1" dirty="0">
                <a:solidFill>
                  <a:srgbClr val="13314F"/>
                </a:solidFill>
                <a:latin typeface="Cambria" pitchFamily="34" charset="0"/>
                <a:ea typeface="Cambria" pitchFamily="34" charset="-122"/>
                <a:cs typeface="Cambria" pitchFamily="34" charset="-120"/>
              </a:rPr>
              <a:t>Πώς αξιολογείτε τη σημερινή πολιτική κυριαρχία της κεντροδεξιάς στην πορεία της χώρας;</a:t>
            </a:r>
            <a:endParaRPr lang="en-US" sz="1850" dirty="0"/>
          </a:p>
        </p:txBody>
      </p:sp>
      <p:sp>
        <p:nvSpPr>
          <p:cNvPr id="4" name="Text 1"/>
          <p:cNvSpPr/>
          <p:nvPr/>
        </p:nvSpPr>
        <p:spPr>
          <a:xfrm>
            <a:off x="566928" y="1517904"/>
            <a:ext cx="8229600" cy="292608"/>
          </a:xfrm>
          <a:prstGeom prst="rect">
            <a:avLst/>
          </a:prstGeom>
          <a:noFill/>
          <a:ln/>
        </p:spPr>
        <p:txBody>
          <a:bodyPr wrap="square" lIns="0" tIns="0" rIns="0" bIns="0" rtlCol="0" anchor="ctr"/>
          <a:lstStyle/>
          <a:p>
            <a:pPr marL="0" indent="0">
              <a:buNone/>
            </a:pPr>
            <a:r>
              <a:rPr lang="en-US" sz="1200" b="1" kern="0" spc="200" dirty="0">
                <a:solidFill>
                  <a:srgbClr val="C00000"/>
                </a:solidFill>
                <a:latin typeface="Calibri" pitchFamily="34" charset="0"/>
                <a:ea typeface="Calibri" pitchFamily="34" charset="-122"/>
                <a:cs typeface="Calibri" pitchFamily="34" charset="-120"/>
              </a:rPr>
              <a:t>ΣΎΝΟΛΟ ΔΕΊΓΜΑΤΟΣ</a:t>
            </a:r>
            <a:endParaRPr lang="en-US" sz="1200" dirty="0">
              <a:solidFill>
                <a:srgbClr val="C00000"/>
              </a:solidFill>
            </a:endParaRPr>
          </a:p>
        </p:txBody>
      </p:sp>
      <p:graphicFrame>
        <p:nvGraphicFramePr>
          <p:cNvPr id="5" name="Chart 0"/>
          <p:cNvGraphicFramePr/>
          <p:nvPr>
            <p:extLst>
              <p:ext uri="{D42A27DB-BD31-4B8C-83A1-F6EECF244321}">
                <p14:modId xmlns:p14="http://schemas.microsoft.com/office/powerpoint/2010/main" val="3800419362"/>
              </p:ext>
            </p:extLst>
          </p:nvPr>
        </p:nvGraphicFramePr>
        <p:xfrm>
          <a:off x="411480" y="2542032"/>
          <a:ext cx="6446520" cy="4983480"/>
        </p:xfrm>
        <a:graphic>
          <a:graphicData uri="http://schemas.openxmlformats.org/drawingml/2006/chart">
            <c:chart xmlns:c="http://schemas.openxmlformats.org/drawingml/2006/chart" xmlns:r="http://schemas.openxmlformats.org/officeDocument/2006/relationships" r:id="rId4"/>
          </a:graphicData>
        </a:graphic>
      </p:graphicFrame>
      <p:sp>
        <p:nvSpPr>
          <p:cNvPr id="6" name="Shape 2"/>
          <p:cNvSpPr/>
          <p:nvPr/>
        </p:nvSpPr>
        <p:spPr>
          <a:xfrm>
            <a:off x="7114032" y="2542032"/>
            <a:ext cx="3200400" cy="1371600"/>
          </a:xfrm>
          <a:prstGeom prst="roundRect">
            <a:avLst>
              <a:gd name="adj" fmla="val 5333"/>
            </a:avLst>
          </a:prstGeom>
          <a:solidFill>
            <a:srgbClr val="E8F1EE"/>
          </a:solidFill>
          <a:ln w="12700">
            <a:solidFill>
              <a:srgbClr val="D7DEE5"/>
            </a:solidFill>
            <a:prstDash val="solid"/>
          </a:ln>
        </p:spPr>
        <p:txBody>
          <a:bodyPr/>
          <a:lstStyle/>
          <a:p>
            <a:endParaRPr lang="el-GR"/>
          </a:p>
        </p:txBody>
      </p:sp>
      <p:sp>
        <p:nvSpPr>
          <p:cNvPr id="7" name="Shape 3"/>
          <p:cNvSpPr/>
          <p:nvPr/>
        </p:nvSpPr>
        <p:spPr>
          <a:xfrm>
            <a:off x="7370064" y="2834640"/>
            <a:ext cx="164592" cy="164592"/>
          </a:xfrm>
          <a:prstGeom prst="ellipse">
            <a:avLst/>
          </a:prstGeom>
          <a:solidFill>
            <a:srgbClr val="1E6F5C"/>
          </a:solidFill>
          <a:ln/>
        </p:spPr>
        <p:txBody>
          <a:bodyPr/>
          <a:lstStyle/>
          <a:p>
            <a:endParaRPr lang="el-GR"/>
          </a:p>
        </p:txBody>
      </p:sp>
      <p:sp>
        <p:nvSpPr>
          <p:cNvPr id="8" name="Text 4"/>
          <p:cNvSpPr/>
          <p:nvPr/>
        </p:nvSpPr>
        <p:spPr>
          <a:xfrm>
            <a:off x="7626096" y="2779776"/>
            <a:ext cx="2468880" cy="274320"/>
          </a:xfrm>
          <a:prstGeom prst="rect">
            <a:avLst/>
          </a:prstGeom>
          <a:noFill/>
          <a:ln/>
        </p:spPr>
        <p:txBody>
          <a:bodyPr wrap="square" lIns="0" tIns="0" rIns="0" bIns="0" rtlCol="0" anchor="ctr"/>
          <a:lstStyle/>
          <a:p>
            <a:pPr marL="0" indent="0">
              <a:buNone/>
            </a:pPr>
            <a:r>
              <a:rPr lang="en-US" sz="1250" b="1" kern="0" spc="100" dirty="0">
                <a:solidFill>
                  <a:srgbClr val="1E6F5C"/>
                </a:solidFill>
                <a:latin typeface="Calibri" pitchFamily="34" charset="0"/>
                <a:ea typeface="Calibri" pitchFamily="34" charset="-122"/>
                <a:cs typeface="Calibri" pitchFamily="34" charset="-120"/>
              </a:rPr>
              <a:t>ΘΕΤΙΚΑ</a:t>
            </a:r>
            <a:endParaRPr lang="en-US" sz="1250" dirty="0"/>
          </a:p>
        </p:txBody>
      </p:sp>
      <p:sp>
        <p:nvSpPr>
          <p:cNvPr id="9" name="Text 5"/>
          <p:cNvSpPr/>
          <p:nvPr/>
        </p:nvSpPr>
        <p:spPr>
          <a:xfrm>
            <a:off x="7351776" y="3044952"/>
            <a:ext cx="2743200" cy="640080"/>
          </a:xfrm>
          <a:prstGeom prst="rect">
            <a:avLst/>
          </a:prstGeom>
          <a:noFill/>
          <a:ln/>
        </p:spPr>
        <p:txBody>
          <a:bodyPr wrap="square" lIns="0" tIns="0" rIns="0" bIns="0" rtlCol="0" anchor="ctr"/>
          <a:lstStyle/>
          <a:p>
            <a:pPr marL="0" indent="0">
              <a:buNone/>
            </a:pPr>
            <a:r>
              <a:rPr lang="en-US" sz="3300" b="1" dirty="0">
                <a:solidFill>
                  <a:srgbClr val="1E6F5C"/>
                </a:solidFill>
                <a:latin typeface="Calibri" pitchFamily="34" charset="0"/>
                <a:ea typeface="Calibri" pitchFamily="34" charset="-122"/>
                <a:cs typeface="Calibri" pitchFamily="34" charset="-120"/>
              </a:rPr>
              <a:t>23,8%</a:t>
            </a:r>
            <a:endParaRPr lang="en-US" sz="3300" dirty="0"/>
          </a:p>
        </p:txBody>
      </p:sp>
      <p:sp>
        <p:nvSpPr>
          <p:cNvPr id="10" name="Text 6"/>
          <p:cNvSpPr/>
          <p:nvPr/>
        </p:nvSpPr>
        <p:spPr>
          <a:xfrm>
            <a:off x="7370064" y="3621024"/>
            <a:ext cx="2743200" cy="256032"/>
          </a:xfrm>
          <a:prstGeom prst="rect">
            <a:avLst/>
          </a:prstGeom>
          <a:noFill/>
          <a:ln/>
        </p:spPr>
        <p:txBody>
          <a:bodyPr wrap="square" lIns="0" tIns="0" rIns="0" bIns="0" rtlCol="0" anchor="ctr"/>
          <a:lstStyle/>
          <a:p>
            <a:pPr marL="0" indent="0">
              <a:buNone/>
            </a:pPr>
            <a:r>
              <a:rPr lang="en-US" sz="1000" dirty="0">
                <a:solidFill>
                  <a:srgbClr val="6A7C8C"/>
                </a:solidFill>
                <a:latin typeface="Calibri" pitchFamily="34" charset="0"/>
                <a:ea typeface="Calibri" pitchFamily="34" charset="-122"/>
                <a:cs typeface="Calibri" pitchFamily="34" charset="-120"/>
              </a:rPr>
              <a:t>Πολύ + Μάλλον θετικά</a:t>
            </a:r>
            <a:endParaRPr lang="en-US" sz="1000" dirty="0"/>
          </a:p>
        </p:txBody>
      </p:sp>
      <p:sp>
        <p:nvSpPr>
          <p:cNvPr id="11" name="Shape 7"/>
          <p:cNvSpPr/>
          <p:nvPr/>
        </p:nvSpPr>
        <p:spPr>
          <a:xfrm>
            <a:off x="7114032" y="4078224"/>
            <a:ext cx="3200400" cy="1371600"/>
          </a:xfrm>
          <a:prstGeom prst="roundRect">
            <a:avLst>
              <a:gd name="adj" fmla="val 5333"/>
            </a:avLst>
          </a:prstGeom>
          <a:solidFill>
            <a:srgbClr val="EFF1F3"/>
          </a:solidFill>
          <a:ln w="12700">
            <a:solidFill>
              <a:srgbClr val="D7DEE5"/>
            </a:solidFill>
            <a:prstDash val="solid"/>
          </a:ln>
        </p:spPr>
        <p:txBody>
          <a:bodyPr/>
          <a:lstStyle/>
          <a:p>
            <a:endParaRPr lang="el-GR"/>
          </a:p>
        </p:txBody>
      </p:sp>
      <p:sp>
        <p:nvSpPr>
          <p:cNvPr id="12" name="Shape 8"/>
          <p:cNvSpPr/>
          <p:nvPr/>
        </p:nvSpPr>
        <p:spPr>
          <a:xfrm>
            <a:off x="7370064" y="4370832"/>
            <a:ext cx="164592" cy="164592"/>
          </a:xfrm>
          <a:prstGeom prst="ellipse">
            <a:avLst/>
          </a:prstGeom>
          <a:solidFill>
            <a:srgbClr val="6B7886"/>
          </a:solidFill>
          <a:ln/>
        </p:spPr>
        <p:txBody>
          <a:bodyPr/>
          <a:lstStyle/>
          <a:p>
            <a:endParaRPr lang="el-GR"/>
          </a:p>
        </p:txBody>
      </p:sp>
      <p:sp>
        <p:nvSpPr>
          <p:cNvPr id="13" name="Text 9"/>
          <p:cNvSpPr/>
          <p:nvPr/>
        </p:nvSpPr>
        <p:spPr>
          <a:xfrm>
            <a:off x="7626096" y="4315968"/>
            <a:ext cx="2468880" cy="274320"/>
          </a:xfrm>
          <a:prstGeom prst="rect">
            <a:avLst/>
          </a:prstGeom>
          <a:noFill/>
          <a:ln/>
        </p:spPr>
        <p:txBody>
          <a:bodyPr wrap="square" lIns="0" tIns="0" rIns="0" bIns="0" rtlCol="0" anchor="ctr"/>
          <a:lstStyle/>
          <a:p>
            <a:pPr marL="0" indent="0">
              <a:buNone/>
            </a:pPr>
            <a:r>
              <a:rPr lang="en-US" sz="1250" b="1" kern="0" spc="100" dirty="0">
                <a:solidFill>
                  <a:srgbClr val="6B7886"/>
                </a:solidFill>
                <a:latin typeface="Calibri" pitchFamily="34" charset="0"/>
                <a:ea typeface="Calibri" pitchFamily="34" charset="-122"/>
                <a:cs typeface="Calibri" pitchFamily="34" charset="-120"/>
              </a:rPr>
              <a:t>ΟΥΔΕΤΕΡΑ</a:t>
            </a:r>
            <a:endParaRPr lang="en-US" sz="1250" dirty="0"/>
          </a:p>
        </p:txBody>
      </p:sp>
      <p:sp>
        <p:nvSpPr>
          <p:cNvPr id="14" name="Text 10"/>
          <p:cNvSpPr/>
          <p:nvPr/>
        </p:nvSpPr>
        <p:spPr>
          <a:xfrm>
            <a:off x="7351776" y="4581144"/>
            <a:ext cx="2743200" cy="640080"/>
          </a:xfrm>
          <a:prstGeom prst="rect">
            <a:avLst/>
          </a:prstGeom>
          <a:noFill/>
          <a:ln/>
        </p:spPr>
        <p:txBody>
          <a:bodyPr wrap="square" lIns="0" tIns="0" rIns="0" bIns="0" rtlCol="0" anchor="ctr"/>
          <a:lstStyle/>
          <a:p>
            <a:pPr marL="0" indent="0">
              <a:buNone/>
            </a:pPr>
            <a:r>
              <a:rPr lang="en-US" sz="3300" b="1" dirty="0">
                <a:solidFill>
                  <a:srgbClr val="6B7886"/>
                </a:solidFill>
                <a:latin typeface="Calibri" pitchFamily="34" charset="0"/>
                <a:ea typeface="Calibri" pitchFamily="34" charset="-122"/>
                <a:cs typeface="Calibri" pitchFamily="34" charset="-120"/>
              </a:rPr>
              <a:t>16,9%</a:t>
            </a:r>
            <a:endParaRPr lang="en-US" sz="3300" dirty="0"/>
          </a:p>
        </p:txBody>
      </p:sp>
      <p:sp>
        <p:nvSpPr>
          <p:cNvPr id="15" name="Text 11"/>
          <p:cNvSpPr/>
          <p:nvPr/>
        </p:nvSpPr>
        <p:spPr>
          <a:xfrm>
            <a:off x="7370064" y="5157216"/>
            <a:ext cx="2743200" cy="256032"/>
          </a:xfrm>
          <a:prstGeom prst="rect">
            <a:avLst/>
          </a:prstGeom>
          <a:noFill/>
          <a:ln/>
        </p:spPr>
        <p:txBody>
          <a:bodyPr wrap="square" lIns="0" tIns="0" rIns="0" bIns="0" rtlCol="0" anchor="ctr"/>
          <a:lstStyle/>
          <a:p>
            <a:pPr marL="0" indent="0">
              <a:buNone/>
            </a:pPr>
            <a:r>
              <a:rPr lang="en-US" sz="1000" dirty="0">
                <a:solidFill>
                  <a:srgbClr val="6A7C8C"/>
                </a:solidFill>
                <a:latin typeface="Calibri" pitchFamily="34" charset="0"/>
                <a:ea typeface="Calibri" pitchFamily="34" charset="-122"/>
                <a:cs typeface="Calibri" pitchFamily="34" charset="-120"/>
              </a:rPr>
              <a:t>Ούτε θετικά ούτε αρνητικά</a:t>
            </a:r>
            <a:endParaRPr lang="en-US" sz="1000" dirty="0"/>
          </a:p>
        </p:txBody>
      </p:sp>
      <p:sp>
        <p:nvSpPr>
          <p:cNvPr id="16" name="Shape 12"/>
          <p:cNvSpPr/>
          <p:nvPr/>
        </p:nvSpPr>
        <p:spPr>
          <a:xfrm>
            <a:off x="7114032" y="5614416"/>
            <a:ext cx="3200400" cy="1371600"/>
          </a:xfrm>
          <a:prstGeom prst="roundRect">
            <a:avLst>
              <a:gd name="adj" fmla="val 5333"/>
            </a:avLst>
          </a:prstGeom>
          <a:solidFill>
            <a:srgbClr val="F6EAE9"/>
          </a:solidFill>
          <a:ln w="12700">
            <a:solidFill>
              <a:srgbClr val="D7DEE5"/>
            </a:solidFill>
            <a:prstDash val="solid"/>
          </a:ln>
        </p:spPr>
        <p:txBody>
          <a:bodyPr/>
          <a:lstStyle/>
          <a:p>
            <a:endParaRPr lang="el-GR"/>
          </a:p>
        </p:txBody>
      </p:sp>
      <p:sp>
        <p:nvSpPr>
          <p:cNvPr id="17" name="Shape 13"/>
          <p:cNvSpPr/>
          <p:nvPr/>
        </p:nvSpPr>
        <p:spPr>
          <a:xfrm>
            <a:off x="7370064" y="5907024"/>
            <a:ext cx="164592" cy="164592"/>
          </a:xfrm>
          <a:prstGeom prst="ellipse">
            <a:avLst/>
          </a:prstGeom>
          <a:solidFill>
            <a:srgbClr val="9E2A2B"/>
          </a:solidFill>
          <a:ln/>
        </p:spPr>
        <p:txBody>
          <a:bodyPr/>
          <a:lstStyle/>
          <a:p>
            <a:endParaRPr lang="el-GR"/>
          </a:p>
        </p:txBody>
      </p:sp>
      <p:sp>
        <p:nvSpPr>
          <p:cNvPr id="18" name="Text 14"/>
          <p:cNvSpPr/>
          <p:nvPr/>
        </p:nvSpPr>
        <p:spPr>
          <a:xfrm>
            <a:off x="7626096" y="5852160"/>
            <a:ext cx="2468880" cy="274320"/>
          </a:xfrm>
          <a:prstGeom prst="rect">
            <a:avLst/>
          </a:prstGeom>
          <a:noFill/>
          <a:ln/>
        </p:spPr>
        <p:txBody>
          <a:bodyPr wrap="square" lIns="0" tIns="0" rIns="0" bIns="0" rtlCol="0" anchor="ctr"/>
          <a:lstStyle/>
          <a:p>
            <a:pPr marL="0" indent="0">
              <a:buNone/>
            </a:pPr>
            <a:r>
              <a:rPr lang="en-US" sz="1250" b="1" kern="0" spc="100" dirty="0">
                <a:solidFill>
                  <a:srgbClr val="9E2A2B"/>
                </a:solidFill>
                <a:latin typeface="Calibri" pitchFamily="34" charset="0"/>
                <a:ea typeface="Calibri" pitchFamily="34" charset="-122"/>
                <a:cs typeface="Calibri" pitchFamily="34" charset="-120"/>
              </a:rPr>
              <a:t>ΑΡΝΗΤΙΚΑ</a:t>
            </a:r>
            <a:endParaRPr lang="en-US" sz="1250" dirty="0"/>
          </a:p>
        </p:txBody>
      </p:sp>
      <p:sp>
        <p:nvSpPr>
          <p:cNvPr id="19" name="Text 15"/>
          <p:cNvSpPr/>
          <p:nvPr/>
        </p:nvSpPr>
        <p:spPr>
          <a:xfrm>
            <a:off x="7351776" y="6117336"/>
            <a:ext cx="2743200" cy="640080"/>
          </a:xfrm>
          <a:prstGeom prst="rect">
            <a:avLst/>
          </a:prstGeom>
          <a:noFill/>
          <a:ln/>
        </p:spPr>
        <p:txBody>
          <a:bodyPr wrap="square" lIns="0" tIns="0" rIns="0" bIns="0" rtlCol="0" anchor="ctr"/>
          <a:lstStyle/>
          <a:p>
            <a:pPr marL="0" indent="0">
              <a:buNone/>
            </a:pPr>
            <a:r>
              <a:rPr lang="en-US" sz="3300" b="1" dirty="0">
                <a:solidFill>
                  <a:srgbClr val="9E2A2B"/>
                </a:solidFill>
                <a:latin typeface="Calibri" pitchFamily="34" charset="0"/>
                <a:ea typeface="Calibri" pitchFamily="34" charset="-122"/>
                <a:cs typeface="Calibri" pitchFamily="34" charset="-120"/>
              </a:rPr>
              <a:t>58,5%</a:t>
            </a:r>
            <a:endParaRPr lang="en-US" sz="3300" dirty="0"/>
          </a:p>
        </p:txBody>
      </p:sp>
      <p:sp>
        <p:nvSpPr>
          <p:cNvPr id="20" name="Text 16"/>
          <p:cNvSpPr/>
          <p:nvPr/>
        </p:nvSpPr>
        <p:spPr>
          <a:xfrm>
            <a:off x="7370064" y="6693408"/>
            <a:ext cx="2743200" cy="256032"/>
          </a:xfrm>
          <a:prstGeom prst="rect">
            <a:avLst/>
          </a:prstGeom>
          <a:noFill/>
          <a:ln/>
        </p:spPr>
        <p:txBody>
          <a:bodyPr wrap="square" lIns="0" tIns="0" rIns="0" bIns="0" rtlCol="0" anchor="ctr"/>
          <a:lstStyle/>
          <a:p>
            <a:pPr marL="0" indent="0">
              <a:buNone/>
            </a:pPr>
            <a:r>
              <a:rPr lang="en-US" sz="1000" dirty="0">
                <a:solidFill>
                  <a:srgbClr val="6A7C8C"/>
                </a:solidFill>
                <a:latin typeface="Calibri" pitchFamily="34" charset="0"/>
                <a:ea typeface="Calibri" pitchFamily="34" charset="-122"/>
                <a:cs typeface="Calibri" pitchFamily="34" charset="-120"/>
              </a:rPr>
              <a:t>Μάλλον + Πολύ αρνητικά</a:t>
            </a:r>
            <a:endParaRPr lang="en-US" sz="1000" dirty="0"/>
          </a:p>
        </p:txBody>
      </p:sp>
      <p:sp>
        <p:nvSpPr>
          <p:cNvPr id="21" name="Text 17"/>
          <p:cNvSpPr/>
          <p:nvPr/>
        </p:nvSpPr>
        <p:spPr>
          <a:xfrm>
            <a:off x="566928" y="1874520"/>
            <a:ext cx="9692640" cy="457200"/>
          </a:xfrm>
          <a:prstGeom prst="rect">
            <a:avLst/>
          </a:prstGeom>
          <a:noFill/>
          <a:ln/>
        </p:spPr>
        <p:txBody>
          <a:bodyPr wrap="square" lIns="0" tIns="0" rIns="0" bIns="0" rtlCol="0" anchor="ctr"/>
          <a:lstStyle/>
          <a:p>
            <a:pPr marL="0" indent="0">
              <a:buNone/>
            </a:pPr>
            <a:r>
              <a:rPr lang="en-US" sz="1500" dirty="0">
                <a:solidFill>
                  <a:srgbClr val="1B3A5C"/>
                </a:solidFill>
                <a:latin typeface="Calibri" pitchFamily="34" charset="0"/>
                <a:ea typeface="Calibri" pitchFamily="34" charset="-122"/>
                <a:cs typeface="Calibri" pitchFamily="34" charset="-120"/>
              </a:rPr>
              <a:t>οι αρνητικές αξιολογήσεις </a:t>
            </a:r>
            <a:r>
              <a:rPr lang="en-US" sz="1500" b="1" dirty="0">
                <a:solidFill>
                  <a:srgbClr val="9E2A2B"/>
                </a:solidFill>
                <a:latin typeface="Calibri" pitchFamily="34" charset="0"/>
                <a:ea typeface="Calibri" pitchFamily="34" charset="-122"/>
                <a:cs typeface="Calibri" pitchFamily="34" charset="-120"/>
              </a:rPr>
              <a:t>(58,5%)</a:t>
            </a:r>
            <a:r>
              <a:rPr lang="en-US" sz="1500" dirty="0">
                <a:solidFill>
                  <a:srgbClr val="1B3A5C"/>
                </a:solidFill>
                <a:latin typeface="Calibri" pitchFamily="34" charset="0"/>
                <a:ea typeface="Calibri" pitchFamily="34" charset="-122"/>
                <a:cs typeface="Calibri" pitchFamily="34" charset="-120"/>
              </a:rPr>
              <a:t> υπερτερούν σαφώς των θετικών </a:t>
            </a:r>
            <a:r>
              <a:rPr lang="en-US" sz="1500" b="1" dirty="0">
                <a:solidFill>
                  <a:srgbClr val="1E6F5C"/>
                </a:solidFill>
                <a:latin typeface="Calibri" pitchFamily="34" charset="0"/>
                <a:ea typeface="Calibri" pitchFamily="34" charset="-122"/>
                <a:cs typeface="Calibri" pitchFamily="34" charset="-120"/>
              </a:rPr>
              <a:t>(23,8%)</a:t>
            </a:r>
            <a:r>
              <a:rPr lang="en-US" sz="1500" dirty="0">
                <a:solidFill>
                  <a:srgbClr val="1B3A5C"/>
                </a:solidFill>
                <a:latin typeface="Calibri" pitchFamily="34" charset="0"/>
                <a:ea typeface="Calibri" pitchFamily="34" charset="-122"/>
                <a:cs typeface="Calibri" pitchFamily="34" charset="-120"/>
              </a:rPr>
              <a:t>.</a:t>
            </a:r>
            <a:endParaRPr lang="en-US" sz="1500" dirty="0"/>
          </a:p>
        </p:txBody>
      </p:sp>
      <p:sp>
        <p:nvSpPr>
          <p:cNvPr id="23" name="Shape 19"/>
          <p:cNvSpPr/>
          <p:nvPr/>
        </p:nvSpPr>
        <p:spPr>
          <a:xfrm>
            <a:off x="548640" y="7607808"/>
            <a:ext cx="9738360" cy="0"/>
          </a:xfrm>
          <a:prstGeom prst="line">
            <a:avLst/>
          </a:prstGeom>
          <a:noFill/>
          <a:ln w="12700">
            <a:solidFill>
              <a:srgbClr val="D7DEE5"/>
            </a:solidFill>
            <a:prstDash val="solid"/>
          </a:ln>
        </p:spPr>
        <p:txBody>
          <a:bodyPr/>
          <a:lstStyle/>
          <a:p>
            <a:endParaRPr lang="el-GR"/>
          </a:p>
        </p:txBody>
      </p:sp>
      <p:sp>
        <p:nvSpPr>
          <p:cNvPr id="24" name="Text 20"/>
          <p:cNvSpPr/>
          <p:nvPr/>
        </p:nvSpPr>
        <p:spPr>
          <a:xfrm>
            <a:off x="548640" y="7680960"/>
            <a:ext cx="8961120" cy="320040"/>
          </a:xfrm>
          <a:prstGeom prst="rect">
            <a:avLst/>
          </a:prstGeom>
          <a:noFill/>
          <a:ln/>
        </p:spPr>
        <p:txBody>
          <a:bodyPr wrap="square" lIns="0" tIns="0" rIns="0" bIns="0" rtlCol="0" anchor="ctr"/>
          <a:lstStyle/>
          <a:p>
            <a:pPr marL="0" indent="0">
              <a:buNone/>
            </a:pPr>
            <a:r>
              <a:rPr lang="en-US" sz="900" b="1" dirty="0">
                <a:solidFill>
                  <a:schemeClr val="accent1">
                    <a:lumMod val="50000"/>
                  </a:schemeClr>
                </a:solidFill>
                <a:latin typeface="Calibri" pitchFamily="34" charset="0"/>
                <a:ea typeface="Calibri" pitchFamily="34" charset="-122"/>
                <a:cs typeface="Calibri" pitchFamily="34" charset="-120"/>
              </a:rPr>
              <a:t>Πηγή: Opinion Poll για λογαριασμό της Liberal  •  Πανελλαδική έρευνα 23–24 Ιουνίου 2026  •  Μέγεθος δείγματος ν = 1.004</a:t>
            </a:r>
            <a:endParaRPr lang="en-US" sz="900" b="1" dirty="0">
              <a:solidFill>
                <a:schemeClr val="accent1">
                  <a:lumMod val="50000"/>
                </a:schemeClr>
              </a:solidFill>
            </a:endParaRPr>
          </a:p>
        </p:txBody>
      </p:sp>
      <p:sp>
        <p:nvSpPr>
          <p:cNvPr id="25" name="Text 21"/>
          <p:cNvSpPr/>
          <p:nvPr/>
        </p:nvSpPr>
        <p:spPr>
          <a:xfrm>
            <a:off x="9784080" y="7680960"/>
            <a:ext cx="502920" cy="320040"/>
          </a:xfrm>
          <a:prstGeom prst="rect">
            <a:avLst/>
          </a:prstGeom>
          <a:noFill/>
          <a:ln/>
        </p:spPr>
        <p:txBody>
          <a:bodyPr wrap="square" lIns="0" tIns="0" rIns="0" bIns="0" rtlCol="0" anchor="ctr"/>
          <a:lstStyle/>
          <a:p>
            <a:pPr marL="0" indent="0" algn="r">
              <a:buNone/>
            </a:pPr>
            <a:r>
              <a:rPr lang="en-US" sz="1000" dirty="0">
                <a:solidFill>
                  <a:srgbClr val="6A7C8C"/>
                </a:solidFill>
                <a:latin typeface="Calibri" pitchFamily="34" charset="0"/>
                <a:ea typeface="Calibri" pitchFamily="34" charset="-122"/>
                <a:cs typeface="Calibri" pitchFamily="34" charset="-120"/>
              </a:rPr>
              <a:t>1</a:t>
            </a:r>
            <a:endParaRPr lang="en-US" sz="1000" dirty="0"/>
          </a:p>
        </p:txBody>
      </p:sp>
      <p:pic>
        <p:nvPicPr>
          <p:cNvPr id="22" name="Picture 4" descr="ΣΕΔΕΑ | ΚΑΤΑΣΤΑΤΙΚΟ ΣΕΔΕΑ">
            <a:extLst>
              <a:ext uri="{FF2B5EF4-FFF2-40B4-BE49-F238E27FC236}">
                <a16:creationId xmlns:a16="http://schemas.microsoft.com/office/drawing/2014/main" id="{24AC1F83-BE94-55BA-FB9A-8BCAB112EFF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98864" y="854964"/>
            <a:ext cx="1371600" cy="62300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name="Slide 30">
    <p:bg>
      <p:bgPr>
        <a:solidFill>
          <a:srgbClr val="FFFFFF"/>
        </a:solidFill>
        <a:effectLst/>
      </p:bgPr>
    </p:bg>
    <p:spTree>
      <p:nvGrpSpPr>
        <p:cNvPr id="1" name=""/>
        <p:cNvGrpSpPr/>
        <p:nvPr/>
      </p:nvGrpSpPr>
      <p:grpSpPr>
        <a:xfrm>
          <a:off x="0" y="0"/>
          <a:ext cx="0" cy="0"/>
          <a:chOff x="0" y="0"/>
          <a:chExt cx="0" cy="0"/>
        </a:xfrm>
      </p:grpSpPr>
      <p:pic>
        <p:nvPicPr>
          <p:cNvPr id="2" name="Image 0" descr="logo_clean.png"/>
          <p:cNvPicPr>
            <a:picLocks noChangeAspect="1"/>
          </p:cNvPicPr>
          <p:nvPr/>
        </p:nvPicPr>
        <p:blipFill>
          <a:blip r:embed="rId3"/>
          <a:stretch>
            <a:fillRect/>
          </a:stretch>
        </p:blipFill>
        <p:spPr>
          <a:xfrm>
            <a:off x="9098280" y="384048"/>
            <a:ext cx="1371600" cy="370332"/>
          </a:xfrm>
          <a:prstGeom prst="rect">
            <a:avLst/>
          </a:prstGeom>
        </p:spPr>
      </p:pic>
      <p:sp>
        <p:nvSpPr>
          <p:cNvPr id="3" name="Text 0"/>
          <p:cNvSpPr/>
          <p:nvPr/>
        </p:nvSpPr>
        <p:spPr>
          <a:xfrm>
            <a:off x="548640" y="411480"/>
            <a:ext cx="8321040" cy="1005840"/>
          </a:xfrm>
          <a:prstGeom prst="rect">
            <a:avLst/>
          </a:prstGeom>
          <a:noFill/>
          <a:ln/>
        </p:spPr>
        <p:txBody>
          <a:bodyPr wrap="square" lIns="0" tIns="0" rIns="0" bIns="0" rtlCol="0" anchor="t"/>
          <a:lstStyle/>
          <a:p>
            <a:pPr marL="0" indent="0">
              <a:lnSpc>
                <a:spcPct val="100000"/>
              </a:lnSpc>
              <a:buNone/>
            </a:pPr>
            <a:r>
              <a:rPr lang="en-US" sz="1850" b="1" dirty="0">
                <a:solidFill>
                  <a:srgbClr val="13314F"/>
                </a:solidFill>
                <a:latin typeface="Cambria" pitchFamily="34" charset="0"/>
                <a:ea typeface="Cambria" pitchFamily="34" charset="-122"/>
                <a:cs typeface="Cambria" pitchFamily="34" charset="-120"/>
              </a:rPr>
              <a:t>Θεωρείτε ότι η Νέα Δημοκρατία εκφράζει την κεντροδεξιά σήμερα στη χώρα;</a:t>
            </a:r>
            <a:endParaRPr lang="en-US" sz="1850" dirty="0"/>
          </a:p>
        </p:txBody>
      </p:sp>
      <p:sp>
        <p:nvSpPr>
          <p:cNvPr id="4" name="Text 1"/>
          <p:cNvSpPr/>
          <p:nvPr/>
        </p:nvSpPr>
        <p:spPr>
          <a:xfrm>
            <a:off x="566928" y="1517904"/>
            <a:ext cx="8229600" cy="292608"/>
          </a:xfrm>
          <a:prstGeom prst="rect">
            <a:avLst/>
          </a:prstGeom>
          <a:noFill/>
          <a:ln/>
        </p:spPr>
        <p:txBody>
          <a:bodyPr wrap="square" lIns="0" tIns="0" rIns="0" bIns="0" rtlCol="0" anchor="ctr"/>
          <a:lstStyle/>
          <a:p>
            <a:pPr marL="0" indent="0">
              <a:buNone/>
            </a:pPr>
            <a:r>
              <a:rPr lang="en-US" sz="1200" b="1" kern="0" spc="200" dirty="0">
                <a:solidFill>
                  <a:srgbClr val="9E2A2B"/>
                </a:solidFill>
                <a:latin typeface="Calibri" pitchFamily="34" charset="0"/>
                <a:ea typeface="Calibri" pitchFamily="34" charset="-122"/>
                <a:cs typeface="Calibri" pitchFamily="34" charset="-120"/>
              </a:rPr>
              <a:t>ΑΝΆ ΗΛΙΚΊΑ</a:t>
            </a:r>
            <a:endParaRPr lang="en-US" sz="1200" dirty="0"/>
          </a:p>
        </p:txBody>
      </p:sp>
      <p:graphicFrame>
        <p:nvGraphicFramePr>
          <p:cNvPr id="5" name="Chart 0"/>
          <p:cNvGraphicFramePr/>
          <p:nvPr>
            <p:extLst>
              <p:ext uri="{D42A27DB-BD31-4B8C-83A1-F6EECF244321}">
                <p14:modId xmlns:p14="http://schemas.microsoft.com/office/powerpoint/2010/main" val="3358178036"/>
              </p:ext>
            </p:extLst>
          </p:nvPr>
        </p:nvGraphicFramePr>
        <p:xfrm>
          <a:off x="457200" y="1938528"/>
          <a:ext cx="9875520" cy="5468112"/>
        </p:xfrm>
        <a:graphic>
          <a:graphicData uri="http://schemas.openxmlformats.org/drawingml/2006/chart">
            <c:chart xmlns:c="http://schemas.openxmlformats.org/drawingml/2006/chart" xmlns:r="http://schemas.openxmlformats.org/officeDocument/2006/relationships" r:id="rId4"/>
          </a:graphicData>
        </a:graphic>
      </p:graphicFrame>
      <p:sp>
        <p:nvSpPr>
          <p:cNvPr id="6" name="Shape 2"/>
          <p:cNvSpPr/>
          <p:nvPr/>
        </p:nvSpPr>
        <p:spPr>
          <a:xfrm>
            <a:off x="548640" y="7607808"/>
            <a:ext cx="9738360" cy="0"/>
          </a:xfrm>
          <a:prstGeom prst="line">
            <a:avLst/>
          </a:prstGeom>
          <a:noFill/>
          <a:ln w="12700">
            <a:solidFill>
              <a:srgbClr val="D7DEE5"/>
            </a:solidFill>
            <a:prstDash val="solid"/>
          </a:ln>
        </p:spPr>
        <p:txBody>
          <a:bodyPr/>
          <a:lstStyle/>
          <a:p>
            <a:endParaRPr lang="el-GR"/>
          </a:p>
        </p:txBody>
      </p:sp>
      <p:sp>
        <p:nvSpPr>
          <p:cNvPr id="7" name="Text 3"/>
          <p:cNvSpPr/>
          <p:nvPr/>
        </p:nvSpPr>
        <p:spPr>
          <a:xfrm>
            <a:off x="548640" y="7680960"/>
            <a:ext cx="8961120" cy="320040"/>
          </a:xfrm>
          <a:prstGeom prst="rect">
            <a:avLst/>
          </a:prstGeom>
          <a:noFill/>
          <a:ln/>
        </p:spPr>
        <p:txBody>
          <a:bodyPr wrap="square" lIns="0" tIns="0" rIns="0" bIns="0" rtlCol="0" anchor="ctr"/>
          <a:lstStyle/>
          <a:p>
            <a:pPr marL="0" indent="0">
              <a:buNone/>
            </a:pPr>
            <a:r>
              <a:rPr lang="en-US" sz="900" b="1" dirty="0">
                <a:solidFill>
                  <a:schemeClr val="accent1">
                    <a:lumMod val="50000"/>
                  </a:schemeClr>
                </a:solidFill>
                <a:latin typeface="Calibri" pitchFamily="34" charset="0"/>
                <a:ea typeface="Calibri" pitchFamily="34" charset="-122"/>
                <a:cs typeface="Calibri" pitchFamily="34" charset="-120"/>
              </a:rPr>
              <a:t>Πηγή: Opinion Poll για λογαριασμό της Liberal  •  Πανελλαδική έρευνα 23–24 Ιουνίου 2026  •  Μέγεθος δείγματος ν = 1.004</a:t>
            </a:r>
            <a:endParaRPr lang="en-US" sz="900" b="1" dirty="0">
              <a:solidFill>
                <a:schemeClr val="accent1">
                  <a:lumMod val="50000"/>
                </a:schemeClr>
              </a:solidFill>
            </a:endParaRPr>
          </a:p>
        </p:txBody>
      </p:sp>
      <p:sp>
        <p:nvSpPr>
          <p:cNvPr id="8" name="Text 4"/>
          <p:cNvSpPr/>
          <p:nvPr/>
        </p:nvSpPr>
        <p:spPr>
          <a:xfrm>
            <a:off x="9784080" y="7680960"/>
            <a:ext cx="502920" cy="320040"/>
          </a:xfrm>
          <a:prstGeom prst="rect">
            <a:avLst/>
          </a:prstGeom>
          <a:noFill/>
          <a:ln/>
        </p:spPr>
        <p:txBody>
          <a:bodyPr wrap="square" lIns="0" tIns="0" rIns="0" bIns="0" rtlCol="0" anchor="ctr"/>
          <a:lstStyle/>
          <a:p>
            <a:pPr marL="0" indent="0" algn="r">
              <a:buNone/>
            </a:pPr>
            <a:r>
              <a:rPr lang="en-US" sz="1000" dirty="0">
                <a:solidFill>
                  <a:srgbClr val="6A7C8C"/>
                </a:solidFill>
                <a:latin typeface="Calibri" pitchFamily="34" charset="0"/>
                <a:ea typeface="Calibri" pitchFamily="34" charset="-122"/>
                <a:cs typeface="Calibri" pitchFamily="34" charset="-120"/>
              </a:rPr>
              <a:t>28</a:t>
            </a:r>
            <a:endParaRPr lang="en-US" sz="1000" dirty="0"/>
          </a:p>
        </p:txBody>
      </p:sp>
      <p:pic>
        <p:nvPicPr>
          <p:cNvPr id="9" name="Picture 4" descr="ΣΕΔΕΑ | ΚΑΤΑΣΤΑΤΙΚΟ ΣΕΔΕΑ">
            <a:extLst>
              <a:ext uri="{FF2B5EF4-FFF2-40B4-BE49-F238E27FC236}">
                <a16:creationId xmlns:a16="http://schemas.microsoft.com/office/drawing/2014/main" id="{A31CCACE-0C8E-85D3-3676-EDFBD0E2191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98864" y="854964"/>
            <a:ext cx="1371600" cy="62300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name="Slide 31">
    <p:bg>
      <p:bgPr>
        <a:solidFill>
          <a:srgbClr val="FFFFFF"/>
        </a:solidFill>
        <a:effectLst/>
      </p:bgPr>
    </p:bg>
    <p:spTree>
      <p:nvGrpSpPr>
        <p:cNvPr id="1" name=""/>
        <p:cNvGrpSpPr/>
        <p:nvPr/>
      </p:nvGrpSpPr>
      <p:grpSpPr>
        <a:xfrm>
          <a:off x="0" y="0"/>
          <a:ext cx="0" cy="0"/>
          <a:chOff x="0" y="0"/>
          <a:chExt cx="0" cy="0"/>
        </a:xfrm>
      </p:grpSpPr>
      <p:pic>
        <p:nvPicPr>
          <p:cNvPr id="2" name="Image 0" descr="logo_clean.png"/>
          <p:cNvPicPr>
            <a:picLocks noChangeAspect="1"/>
          </p:cNvPicPr>
          <p:nvPr/>
        </p:nvPicPr>
        <p:blipFill>
          <a:blip r:embed="rId3"/>
          <a:stretch>
            <a:fillRect/>
          </a:stretch>
        </p:blipFill>
        <p:spPr>
          <a:xfrm>
            <a:off x="9098280" y="384048"/>
            <a:ext cx="1371600" cy="370332"/>
          </a:xfrm>
          <a:prstGeom prst="rect">
            <a:avLst/>
          </a:prstGeom>
        </p:spPr>
      </p:pic>
      <p:sp>
        <p:nvSpPr>
          <p:cNvPr id="3" name="Text 0"/>
          <p:cNvSpPr/>
          <p:nvPr/>
        </p:nvSpPr>
        <p:spPr>
          <a:xfrm>
            <a:off x="548640" y="411480"/>
            <a:ext cx="8321040" cy="1005840"/>
          </a:xfrm>
          <a:prstGeom prst="rect">
            <a:avLst/>
          </a:prstGeom>
          <a:noFill/>
          <a:ln/>
        </p:spPr>
        <p:txBody>
          <a:bodyPr wrap="square" lIns="0" tIns="0" rIns="0" bIns="0" rtlCol="0" anchor="t"/>
          <a:lstStyle/>
          <a:p>
            <a:pPr marL="0" indent="0">
              <a:lnSpc>
                <a:spcPct val="100000"/>
              </a:lnSpc>
              <a:buNone/>
            </a:pPr>
            <a:r>
              <a:rPr lang="en-US" sz="1850" b="1" dirty="0">
                <a:solidFill>
                  <a:srgbClr val="13314F"/>
                </a:solidFill>
                <a:latin typeface="Cambria" pitchFamily="34" charset="0"/>
                <a:ea typeface="Cambria" pitchFamily="34" charset="-122"/>
                <a:cs typeface="Cambria" pitchFamily="34" charset="-120"/>
              </a:rPr>
              <a:t>Πιστεύετε ότι τυχόν πολυδιάσπαση του χώρου της κεντροδεξιάς μπορεί να οδηγήσει στην κυριαρχία της Αριστεράς;</a:t>
            </a:r>
            <a:endParaRPr lang="en-US" sz="1850" dirty="0"/>
          </a:p>
        </p:txBody>
      </p:sp>
      <p:sp>
        <p:nvSpPr>
          <p:cNvPr id="4" name="Text 1"/>
          <p:cNvSpPr/>
          <p:nvPr/>
        </p:nvSpPr>
        <p:spPr>
          <a:xfrm>
            <a:off x="566928" y="1517904"/>
            <a:ext cx="8229600" cy="292608"/>
          </a:xfrm>
          <a:prstGeom prst="rect">
            <a:avLst/>
          </a:prstGeom>
          <a:noFill/>
          <a:ln/>
        </p:spPr>
        <p:txBody>
          <a:bodyPr wrap="square" lIns="0" tIns="0" rIns="0" bIns="0" rtlCol="0" anchor="ctr"/>
          <a:lstStyle/>
          <a:p>
            <a:pPr marL="0" indent="0">
              <a:buNone/>
            </a:pPr>
            <a:r>
              <a:rPr lang="en-US" sz="1200" b="1" kern="0" spc="200" dirty="0">
                <a:solidFill>
                  <a:srgbClr val="C00000"/>
                </a:solidFill>
                <a:latin typeface="Calibri" pitchFamily="34" charset="0"/>
                <a:ea typeface="Calibri" pitchFamily="34" charset="-122"/>
                <a:cs typeface="Calibri" pitchFamily="34" charset="-120"/>
              </a:rPr>
              <a:t>ΣΎΝΟΛΟ ΔΕΊΓΜΑΤΟΣ</a:t>
            </a:r>
            <a:endParaRPr lang="en-US" sz="1200" dirty="0">
              <a:solidFill>
                <a:srgbClr val="C00000"/>
              </a:solidFill>
            </a:endParaRPr>
          </a:p>
        </p:txBody>
      </p:sp>
      <p:graphicFrame>
        <p:nvGraphicFramePr>
          <p:cNvPr id="5" name="Chart 0"/>
          <p:cNvGraphicFramePr/>
          <p:nvPr/>
        </p:nvGraphicFramePr>
        <p:xfrm>
          <a:off x="777240" y="2578608"/>
          <a:ext cx="5897880" cy="4800600"/>
        </p:xfrm>
        <a:graphic>
          <a:graphicData uri="http://schemas.openxmlformats.org/drawingml/2006/chart">
            <c:chart xmlns:c="http://schemas.openxmlformats.org/drawingml/2006/chart" xmlns:r="http://schemas.openxmlformats.org/officeDocument/2006/relationships" r:id="rId4"/>
          </a:graphicData>
        </a:graphic>
      </p:graphicFrame>
      <p:sp>
        <p:nvSpPr>
          <p:cNvPr id="6" name="Shape 2"/>
          <p:cNvSpPr/>
          <p:nvPr/>
        </p:nvSpPr>
        <p:spPr>
          <a:xfrm>
            <a:off x="7114032" y="2542032"/>
            <a:ext cx="3200400" cy="1371600"/>
          </a:xfrm>
          <a:prstGeom prst="roundRect">
            <a:avLst>
              <a:gd name="adj" fmla="val 5333"/>
            </a:avLst>
          </a:prstGeom>
          <a:solidFill>
            <a:srgbClr val="E8F1EE"/>
          </a:solidFill>
          <a:ln w="12700">
            <a:solidFill>
              <a:srgbClr val="D7DEE5"/>
            </a:solidFill>
            <a:prstDash val="solid"/>
          </a:ln>
        </p:spPr>
        <p:txBody>
          <a:bodyPr/>
          <a:lstStyle/>
          <a:p>
            <a:endParaRPr lang="el-GR"/>
          </a:p>
        </p:txBody>
      </p:sp>
      <p:sp>
        <p:nvSpPr>
          <p:cNvPr id="7" name="Shape 3"/>
          <p:cNvSpPr/>
          <p:nvPr/>
        </p:nvSpPr>
        <p:spPr>
          <a:xfrm>
            <a:off x="7370064" y="2834640"/>
            <a:ext cx="164592" cy="164592"/>
          </a:xfrm>
          <a:prstGeom prst="ellipse">
            <a:avLst/>
          </a:prstGeom>
          <a:solidFill>
            <a:srgbClr val="1E6F5C"/>
          </a:solidFill>
          <a:ln/>
        </p:spPr>
        <p:txBody>
          <a:bodyPr/>
          <a:lstStyle/>
          <a:p>
            <a:endParaRPr lang="el-GR"/>
          </a:p>
        </p:txBody>
      </p:sp>
      <p:sp>
        <p:nvSpPr>
          <p:cNvPr id="8" name="Text 4"/>
          <p:cNvSpPr/>
          <p:nvPr/>
        </p:nvSpPr>
        <p:spPr>
          <a:xfrm>
            <a:off x="7626096" y="2779776"/>
            <a:ext cx="2468880" cy="274320"/>
          </a:xfrm>
          <a:prstGeom prst="rect">
            <a:avLst/>
          </a:prstGeom>
          <a:noFill/>
          <a:ln/>
        </p:spPr>
        <p:txBody>
          <a:bodyPr wrap="square" lIns="0" tIns="0" rIns="0" bIns="0" rtlCol="0" anchor="ctr"/>
          <a:lstStyle/>
          <a:p>
            <a:pPr marL="0" indent="0">
              <a:buNone/>
            </a:pPr>
            <a:r>
              <a:rPr lang="en-US" sz="1250" b="1" kern="0" spc="100" dirty="0">
                <a:solidFill>
                  <a:srgbClr val="1E6F5C"/>
                </a:solidFill>
                <a:latin typeface="Calibri" pitchFamily="34" charset="0"/>
                <a:ea typeface="Calibri" pitchFamily="34" charset="-122"/>
                <a:cs typeface="Calibri" pitchFamily="34" charset="-120"/>
              </a:rPr>
              <a:t>ΝΑΙ</a:t>
            </a:r>
            <a:endParaRPr lang="en-US" sz="1250" dirty="0"/>
          </a:p>
        </p:txBody>
      </p:sp>
      <p:sp>
        <p:nvSpPr>
          <p:cNvPr id="9" name="Text 5"/>
          <p:cNvSpPr/>
          <p:nvPr/>
        </p:nvSpPr>
        <p:spPr>
          <a:xfrm>
            <a:off x="7351776" y="3044952"/>
            <a:ext cx="2743200" cy="640080"/>
          </a:xfrm>
          <a:prstGeom prst="rect">
            <a:avLst/>
          </a:prstGeom>
          <a:noFill/>
          <a:ln/>
        </p:spPr>
        <p:txBody>
          <a:bodyPr wrap="square" lIns="0" tIns="0" rIns="0" bIns="0" rtlCol="0" anchor="ctr"/>
          <a:lstStyle/>
          <a:p>
            <a:pPr marL="0" indent="0">
              <a:buNone/>
            </a:pPr>
            <a:r>
              <a:rPr lang="en-US" sz="3300" b="1" dirty="0">
                <a:solidFill>
                  <a:srgbClr val="1E6F5C"/>
                </a:solidFill>
                <a:latin typeface="Calibri" pitchFamily="34" charset="0"/>
                <a:ea typeface="Calibri" pitchFamily="34" charset="-122"/>
                <a:cs typeface="Calibri" pitchFamily="34" charset="-120"/>
              </a:rPr>
              <a:t>51,3%</a:t>
            </a:r>
            <a:endParaRPr lang="en-US" sz="3300" dirty="0"/>
          </a:p>
        </p:txBody>
      </p:sp>
      <p:sp>
        <p:nvSpPr>
          <p:cNvPr id="10" name="Text 6"/>
          <p:cNvSpPr/>
          <p:nvPr/>
        </p:nvSpPr>
        <p:spPr>
          <a:xfrm>
            <a:off x="7370064" y="3621024"/>
            <a:ext cx="2743200" cy="256032"/>
          </a:xfrm>
          <a:prstGeom prst="rect">
            <a:avLst/>
          </a:prstGeom>
          <a:noFill/>
          <a:ln/>
        </p:spPr>
        <p:txBody>
          <a:bodyPr wrap="square" lIns="0" tIns="0" rIns="0" bIns="0" rtlCol="0" anchor="ctr"/>
          <a:lstStyle/>
          <a:p>
            <a:pPr marL="0" indent="0">
              <a:buNone/>
            </a:pPr>
            <a:r>
              <a:rPr lang="en-US" sz="1000" dirty="0">
                <a:solidFill>
                  <a:srgbClr val="6A7C8C"/>
                </a:solidFill>
                <a:latin typeface="Calibri" pitchFamily="34" charset="0"/>
                <a:ea typeface="Calibri" pitchFamily="34" charset="-122"/>
                <a:cs typeface="Calibri" pitchFamily="34" charset="-120"/>
              </a:rPr>
              <a:t>Ναι / Μάλλον ναι</a:t>
            </a:r>
            <a:endParaRPr lang="en-US" sz="1000" dirty="0"/>
          </a:p>
        </p:txBody>
      </p:sp>
      <p:sp>
        <p:nvSpPr>
          <p:cNvPr id="11" name="Shape 7"/>
          <p:cNvSpPr/>
          <p:nvPr/>
        </p:nvSpPr>
        <p:spPr>
          <a:xfrm>
            <a:off x="7114032" y="4078224"/>
            <a:ext cx="3200400" cy="1371600"/>
          </a:xfrm>
          <a:prstGeom prst="roundRect">
            <a:avLst>
              <a:gd name="adj" fmla="val 5333"/>
            </a:avLst>
          </a:prstGeom>
          <a:solidFill>
            <a:srgbClr val="F6EAE9"/>
          </a:solidFill>
          <a:ln w="12700">
            <a:solidFill>
              <a:srgbClr val="D7DEE5"/>
            </a:solidFill>
            <a:prstDash val="solid"/>
          </a:ln>
        </p:spPr>
        <p:txBody>
          <a:bodyPr/>
          <a:lstStyle/>
          <a:p>
            <a:endParaRPr lang="el-GR"/>
          </a:p>
        </p:txBody>
      </p:sp>
      <p:sp>
        <p:nvSpPr>
          <p:cNvPr id="12" name="Shape 8"/>
          <p:cNvSpPr/>
          <p:nvPr/>
        </p:nvSpPr>
        <p:spPr>
          <a:xfrm>
            <a:off x="7370064" y="4370832"/>
            <a:ext cx="164592" cy="164592"/>
          </a:xfrm>
          <a:prstGeom prst="ellipse">
            <a:avLst/>
          </a:prstGeom>
          <a:solidFill>
            <a:srgbClr val="9E2A2B"/>
          </a:solidFill>
          <a:ln/>
        </p:spPr>
        <p:txBody>
          <a:bodyPr/>
          <a:lstStyle/>
          <a:p>
            <a:endParaRPr lang="el-GR"/>
          </a:p>
        </p:txBody>
      </p:sp>
      <p:sp>
        <p:nvSpPr>
          <p:cNvPr id="13" name="Text 9"/>
          <p:cNvSpPr/>
          <p:nvPr/>
        </p:nvSpPr>
        <p:spPr>
          <a:xfrm>
            <a:off x="7626096" y="4315968"/>
            <a:ext cx="2468880" cy="274320"/>
          </a:xfrm>
          <a:prstGeom prst="rect">
            <a:avLst/>
          </a:prstGeom>
          <a:noFill/>
          <a:ln/>
        </p:spPr>
        <p:txBody>
          <a:bodyPr wrap="square" lIns="0" tIns="0" rIns="0" bIns="0" rtlCol="0" anchor="ctr"/>
          <a:lstStyle/>
          <a:p>
            <a:pPr marL="0" indent="0">
              <a:buNone/>
            </a:pPr>
            <a:r>
              <a:rPr lang="en-US" sz="1250" b="1" kern="0" spc="100" dirty="0">
                <a:solidFill>
                  <a:srgbClr val="9E2A2B"/>
                </a:solidFill>
                <a:latin typeface="Calibri" pitchFamily="34" charset="0"/>
                <a:ea typeface="Calibri" pitchFamily="34" charset="-122"/>
                <a:cs typeface="Calibri" pitchFamily="34" charset="-120"/>
              </a:rPr>
              <a:t>ΟΧΙ</a:t>
            </a:r>
            <a:endParaRPr lang="en-US" sz="1250" dirty="0"/>
          </a:p>
        </p:txBody>
      </p:sp>
      <p:sp>
        <p:nvSpPr>
          <p:cNvPr id="14" name="Text 10"/>
          <p:cNvSpPr/>
          <p:nvPr/>
        </p:nvSpPr>
        <p:spPr>
          <a:xfrm>
            <a:off x="7351776" y="4581144"/>
            <a:ext cx="2743200" cy="640080"/>
          </a:xfrm>
          <a:prstGeom prst="rect">
            <a:avLst/>
          </a:prstGeom>
          <a:noFill/>
          <a:ln/>
        </p:spPr>
        <p:txBody>
          <a:bodyPr wrap="square" lIns="0" tIns="0" rIns="0" bIns="0" rtlCol="0" anchor="ctr"/>
          <a:lstStyle/>
          <a:p>
            <a:pPr marL="0" indent="0">
              <a:buNone/>
            </a:pPr>
            <a:r>
              <a:rPr lang="en-US" sz="3300" b="1" dirty="0">
                <a:solidFill>
                  <a:srgbClr val="9E2A2B"/>
                </a:solidFill>
                <a:latin typeface="Calibri" pitchFamily="34" charset="0"/>
                <a:ea typeface="Calibri" pitchFamily="34" charset="-122"/>
                <a:cs typeface="Calibri" pitchFamily="34" charset="-120"/>
              </a:rPr>
              <a:t>40,3%</a:t>
            </a:r>
            <a:endParaRPr lang="en-US" sz="3300" dirty="0"/>
          </a:p>
        </p:txBody>
      </p:sp>
      <p:sp>
        <p:nvSpPr>
          <p:cNvPr id="15" name="Text 11"/>
          <p:cNvSpPr/>
          <p:nvPr/>
        </p:nvSpPr>
        <p:spPr>
          <a:xfrm>
            <a:off x="7370064" y="5157216"/>
            <a:ext cx="2743200" cy="256032"/>
          </a:xfrm>
          <a:prstGeom prst="rect">
            <a:avLst/>
          </a:prstGeom>
          <a:noFill/>
          <a:ln/>
        </p:spPr>
        <p:txBody>
          <a:bodyPr wrap="square" lIns="0" tIns="0" rIns="0" bIns="0" rtlCol="0" anchor="ctr"/>
          <a:lstStyle/>
          <a:p>
            <a:pPr marL="0" indent="0">
              <a:buNone/>
            </a:pPr>
            <a:r>
              <a:rPr lang="en-US" sz="1000" dirty="0">
                <a:solidFill>
                  <a:srgbClr val="6A7C8C"/>
                </a:solidFill>
                <a:latin typeface="Calibri" pitchFamily="34" charset="0"/>
                <a:ea typeface="Calibri" pitchFamily="34" charset="-122"/>
                <a:cs typeface="Calibri" pitchFamily="34" charset="-120"/>
              </a:rPr>
              <a:t>Μάλλον όχι / Όχι</a:t>
            </a:r>
            <a:endParaRPr lang="en-US" sz="1000" dirty="0"/>
          </a:p>
        </p:txBody>
      </p:sp>
      <p:sp>
        <p:nvSpPr>
          <p:cNvPr id="16" name="Shape 12"/>
          <p:cNvSpPr/>
          <p:nvPr/>
        </p:nvSpPr>
        <p:spPr>
          <a:xfrm>
            <a:off x="7114032" y="5614416"/>
            <a:ext cx="3200400" cy="1371600"/>
          </a:xfrm>
          <a:prstGeom prst="roundRect">
            <a:avLst>
              <a:gd name="adj" fmla="val 5333"/>
            </a:avLst>
          </a:prstGeom>
          <a:solidFill>
            <a:srgbClr val="EFF1F3"/>
          </a:solidFill>
          <a:ln w="12700">
            <a:solidFill>
              <a:srgbClr val="D7DEE5"/>
            </a:solidFill>
            <a:prstDash val="solid"/>
          </a:ln>
        </p:spPr>
        <p:txBody>
          <a:bodyPr/>
          <a:lstStyle/>
          <a:p>
            <a:endParaRPr lang="el-GR"/>
          </a:p>
        </p:txBody>
      </p:sp>
      <p:sp>
        <p:nvSpPr>
          <p:cNvPr id="17" name="Shape 13"/>
          <p:cNvSpPr/>
          <p:nvPr/>
        </p:nvSpPr>
        <p:spPr>
          <a:xfrm>
            <a:off x="7370064" y="5907024"/>
            <a:ext cx="164592" cy="164592"/>
          </a:xfrm>
          <a:prstGeom prst="ellipse">
            <a:avLst/>
          </a:prstGeom>
          <a:solidFill>
            <a:srgbClr val="6B7886"/>
          </a:solidFill>
          <a:ln/>
        </p:spPr>
        <p:txBody>
          <a:bodyPr/>
          <a:lstStyle/>
          <a:p>
            <a:endParaRPr lang="el-GR"/>
          </a:p>
        </p:txBody>
      </p:sp>
      <p:sp>
        <p:nvSpPr>
          <p:cNvPr id="18" name="Text 14"/>
          <p:cNvSpPr/>
          <p:nvPr/>
        </p:nvSpPr>
        <p:spPr>
          <a:xfrm>
            <a:off x="7626096" y="5852160"/>
            <a:ext cx="2468880" cy="274320"/>
          </a:xfrm>
          <a:prstGeom prst="rect">
            <a:avLst/>
          </a:prstGeom>
          <a:noFill/>
          <a:ln/>
        </p:spPr>
        <p:txBody>
          <a:bodyPr wrap="square" lIns="0" tIns="0" rIns="0" bIns="0" rtlCol="0" anchor="ctr"/>
          <a:lstStyle/>
          <a:p>
            <a:pPr marL="0" indent="0">
              <a:buNone/>
            </a:pPr>
            <a:r>
              <a:rPr lang="en-US" sz="1250" b="1" kern="0" spc="100" dirty="0">
                <a:solidFill>
                  <a:srgbClr val="6B7886"/>
                </a:solidFill>
                <a:latin typeface="Calibri" pitchFamily="34" charset="0"/>
                <a:ea typeface="Calibri" pitchFamily="34" charset="-122"/>
                <a:cs typeface="Calibri" pitchFamily="34" charset="-120"/>
              </a:rPr>
              <a:t>ΔΓ/ΔΑ</a:t>
            </a:r>
            <a:endParaRPr lang="en-US" sz="1250" dirty="0"/>
          </a:p>
        </p:txBody>
      </p:sp>
      <p:sp>
        <p:nvSpPr>
          <p:cNvPr id="19" name="Text 15"/>
          <p:cNvSpPr/>
          <p:nvPr/>
        </p:nvSpPr>
        <p:spPr>
          <a:xfrm>
            <a:off x="7351776" y="6117336"/>
            <a:ext cx="2743200" cy="640080"/>
          </a:xfrm>
          <a:prstGeom prst="rect">
            <a:avLst/>
          </a:prstGeom>
          <a:noFill/>
          <a:ln/>
        </p:spPr>
        <p:txBody>
          <a:bodyPr wrap="square" lIns="0" tIns="0" rIns="0" bIns="0" rtlCol="0" anchor="ctr"/>
          <a:lstStyle/>
          <a:p>
            <a:pPr marL="0" indent="0">
              <a:buNone/>
            </a:pPr>
            <a:r>
              <a:rPr lang="en-US" sz="3300" b="1" dirty="0">
                <a:solidFill>
                  <a:srgbClr val="6B7886"/>
                </a:solidFill>
                <a:latin typeface="Calibri" pitchFamily="34" charset="0"/>
                <a:ea typeface="Calibri" pitchFamily="34" charset="-122"/>
                <a:cs typeface="Calibri" pitchFamily="34" charset="-120"/>
              </a:rPr>
              <a:t>8,4%</a:t>
            </a:r>
            <a:endParaRPr lang="en-US" sz="3300" dirty="0"/>
          </a:p>
        </p:txBody>
      </p:sp>
      <p:sp>
        <p:nvSpPr>
          <p:cNvPr id="20" name="Text 16"/>
          <p:cNvSpPr/>
          <p:nvPr/>
        </p:nvSpPr>
        <p:spPr>
          <a:xfrm>
            <a:off x="7370064" y="6693408"/>
            <a:ext cx="2743200" cy="256032"/>
          </a:xfrm>
          <a:prstGeom prst="rect">
            <a:avLst/>
          </a:prstGeom>
          <a:noFill/>
          <a:ln/>
        </p:spPr>
        <p:txBody>
          <a:bodyPr wrap="square" lIns="0" tIns="0" rIns="0" bIns="0" rtlCol="0" anchor="ctr"/>
          <a:lstStyle/>
          <a:p>
            <a:pPr marL="0" indent="0">
              <a:buNone/>
            </a:pPr>
            <a:r>
              <a:rPr lang="en-US" sz="1000" dirty="0">
                <a:solidFill>
                  <a:srgbClr val="6A7C8C"/>
                </a:solidFill>
                <a:latin typeface="Calibri" pitchFamily="34" charset="0"/>
                <a:ea typeface="Calibri" pitchFamily="34" charset="-122"/>
                <a:cs typeface="Calibri" pitchFamily="34" charset="-120"/>
              </a:rPr>
              <a:t>Δεν γνωρίζω – δεν απαντώ</a:t>
            </a:r>
            <a:endParaRPr lang="en-US" sz="1000" dirty="0"/>
          </a:p>
        </p:txBody>
      </p:sp>
      <p:sp>
        <p:nvSpPr>
          <p:cNvPr id="21" name="Text 17"/>
          <p:cNvSpPr/>
          <p:nvPr/>
        </p:nvSpPr>
        <p:spPr>
          <a:xfrm>
            <a:off x="566928" y="1874520"/>
            <a:ext cx="9692640" cy="457200"/>
          </a:xfrm>
          <a:prstGeom prst="rect">
            <a:avLst/>
          </a:prstGeom>
          <a:noFill/>
          <a:ln/>
        </p:spPr>
        <p:txBody>
          <a:bodyPr wrap="square" lIns="0" tIns="0" rIns="0" bIns="0" rtlCol="0" anchor="ctr"/>
          <a:lstStyle/>
          <a:p>
            <a:pPr marL="0" indent="0">
              <a:buNone/>
            </a:pPr>
            <a:r>
              <a:rPr lang="en-US" sz="1500" dirty="0">
                <a:solidFill>
                  <a:srgbClr val="1B3A5C"/>
                </a:solidFill>
                <a:latin typeface="Calibri" pitchFamily="34" charset="0"/>
                <a:ea typeface="Calibri" pitchFamily="34" charset="-122"/>
                <a:cs typeface="Calibri" pitchFamily="34" charset="-120"/>
              </a:rPr>
              <a:t>Το </a:t>
            </a:r>
            <a:r>
              <a:rPr lang="en-US" sz="1500" b="1" dirty="0">
                <a:solidFill>
                  <a:srgbClr val="1E6F5C"/>
                </a:solidFill>
                <a:latin typeface="Calibri" pitchFamily="34" charset="0"/>
                <a:ea typeface="Calibri" pitchFamily="34" charset="-122"/>
                <a:cs typeface="Calibri" pitchFamily="34" charset="-120"/>
              </a:rPr>
              <a:t>51,3%</a:t>
            </a:r>
            <a:r>
              <a:rPr lang="en-US" sz="1500" dirty="0">
                <a:solidFill>
                  <a:srgbClr val="1B3A5C"/>
                </a:solidFill>
                <a:latin typeface="Calibri" pitchFamily="34" charset="0"/>
                <a:ea typeface="Calibri" pitchFamily="34" charset="-122"/>
                <a:cs typeface="Calibri" pitchFamily="34" charset="-120"/>
              </a:rPr>
              <a:t> θεωρεί ότι η πολυδιάσπαση μπορεί να οδηγήσει σε κυριαρχία της Αριστεράς, έναντι </a:t>
            </a:r>
            <a:r>
              <a:rPr lang="en-US" sz="1500" b="1" dirty="0">
                <a:solidFill>
                  <a:srgbClr val="9E2A2B"/>
                </a:solidFill>
                <a:latin typeface="Calibri" pitchFamily="34" charset="0"/>
                <a:ea typeface="Calibri" pitchFamily="34" charset="-122"/>
                <a:cs typeface="Calibri" pitchFamily="34" charset="-120"/>
              </a:rPr>
              <a:t>40,3%</a:t>
            </a:r>
            <a:r>
              <a:rPr lang="en-US" sz="1500" dirty="0">
                <a:solidFill>
                  <a:srgbClr val="1B3A5C"/>
                </a:solidFill>
                <a:latin typeface="Calibri" pitchFamily="34" charset="0"/>
                <a:ea typeface="Calibri" pitchFamily="34" charset="-122"/>
                <a:cs typeface="Calibri" pitchFamily="34" charset="-120"/>
              </a:rPr>
              <a:t>.</a:t>
            </a:r>
            <a:endParaRPr lang="en-US" sz="1500" dirty="0"/>
          </a:p>
        </p:txBody>
      </p:sp>
      <p:sp>
        <p:nvSpPr>
          <p:cNvPr id="22" name="Shape 18"/>
          <p:cNvSpPr/>
          <p:nvPr/>
        </p:nvSpPr>
        <p:spPr>
          <a:xfrm>
            <a:off x="548640" y="7607808"/>
            <a:ext cx="9738360" cy="0"/>
          </a:xfrm>
          <a:prstGeom prst="line">
            <a:avLst/>
          </a:prstGeom>
          <a:noFill/>
          <a:ln w="12700">
            <a:solidFill>
              <a:srgbClr val="D7DEE5"/>
            </a:solidFill>
            <a:prstDash val="solid"/>
          </a:ln>
        </p:spPr>
        <p:txBody>
          <a:bodyPr/>
          <a:lstStyle/>
          <a:p>
            <a:endParaRPr lang="el-GR"/>
          </a:p>
        </p:txBody>
      </p:sp>
      <p:sp>
        <p:nvSpPr>
          <p:cNvPr id="23" name="Text 19"/>
          <p:cNvSpPr/>
          <p:nvPr/>
        </p:nvSpPr>
        <p:spPr>
          <a:xfrm>
            <a:off x="548640" y="7680960"/>
            <a:ext cx="8961120" cy="320040"/>
          </a:xfrm>
          <a:prstGeom prst="rect">
            <a:avLst/>
          </a:prstGeom>
          <a:noFill/>
          <a:ln/>
        </p:spPr>
        <p:txBody>
          <a:bodyPr wrap="square" lIns="0" tIns="0" rIns="0" bIns="0" rtlCol="0" anchor="ctr"/>
          <a:lstStyle/>
          <a:p>
            <a:pPr marL="0" indent="0">
              <a:buNone/>
            </a:pPr>
            <a:r>
              <a:rPr lang="en-US" sz="900" b="1" dirty="0">
                <a:solidFill>
                  <a:schemeClr val="accent1">
                    <a:lumMod val="50000"/>
                  </a:schemeClr>
                </a:solidFill>
                <a:latin typeface="Calibri" pitchFamily="34" charset="0"/>
                <a:ea typeface="Calibri" pitchFamily="34" charset="-122"/>
                <a:cs typeface="Calibri" pitchFamily="34" charset="-120"/>
              </a:rPr>
              <a:t>Πηγή: Opinion Poll για λογαριασμό της Liberal  •  Πανελλαδική έρευνα 23–24 Ιουνίου 2026  •  Μέγεθος δείγματος ν = 1.004</a:t>
            </a:r>
            <a:endParaRPr lang="en-US" sz="900" b="1" dirty="0">
              <a:solidFill>
                <a:schemeClr val="accent1">
                  <a:lumMod val="50000"/>
                </a:schemeClr>
              </a:solidFill>
            </a:endParaRPr>
          </a:p>
        </p:txBody>
      </p:sp>
      <p:sp>
        <p:nvSpPr>
          <p:cNvPr id="24" name="Text 20"/>
          <p:cNvSpPr/>
          <p:nvPr/>
        </p:nvSpPr>
        <p:spPr>
          <a:xfrm>
            <a:off x="9784080" y="7680960"/>
            <a:ext cx="502920" cy="320040"/>
          </a:xfrm>
          <a:prstGeom prst="rect">
            <a:avLst/>
          </a:prstGeom>
          <a:noFill/>
          <a:ln/>
        </p:spPr>
        <p:txBody>
          <a:bodyPr wrap="square" lIns="0" tIns="0" rIns="0" bIns="0" rtlCol="0" anchor="ctr"/>
          <a:lstStyle/>
          <a:p>
            <a:pPr marL="0" indent="0" algn="r">
              <a:buNone/>
            </a:pPr>
            <a:r>
              <a:rPr lang="en-US" sz="1000" dirty="0">
                <a:solidFill>
                  <a:srgbClr val="6A7C8C"/>
                </a:solidFill>
                <a:latin typeface="Calibri" pitchFamily="34" charset="0"/>
                <a:ea typeface="Calibri" pitchFamily="34" charset="-122"/>
                <a:cs typeface="Calibri" pitchFamily="34" charset="-120"/>
              </a:rPr>
              <a:t>29</a:t>
            </a:r>
            <a:endParaRPr lang="en-US" sz="1000" dirty="0"/>
          </a:p>
        </p:txBody>
      </p:sp>
      <p:pic>
        <p:nvPicPr>
          <p:cNvPr id="25" name="Picture 4" descr="ΣΕΔΕΑ | ΚΑΤΑΣΤΑΤΙΚΟ ΣΕΔΕΑ">
            <a:extLst>
              <a:ext uri="{FF2B5EF4-FFF2-40B4-BE49-F238E27FC236}">
                <a16:creationId xmlns:a16="http://schemas.microsoft.com/office/drawing/2014/main" id="{07A16216-8F41-253C-3958-79472ADB8D7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98864" y="854964"/>
            <a:ext cx="1371600" cy="62300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name="Slide 32">
    <p:bg>
      <p:bgPr>
        <a:solidFill>
          <a:srgbClr val="FFFFFF"/>
        </a:solidFill>
        <a:effectLst/>
      </p:bgPr>
    </p:bg>
    <p:spTree>
      <p:nvGrpSpPr>
        <p:cNvPr id="1" name=""/>
        <p:cNvGrpSpPr/>
        <p:nvPr/>
      </p:nvGrpSpPr>
      <p:grpSpPr>
        <a:xfrm>
          <a:off x="0" y="0"/>
          <a:ext cx="0" cy="0"/>
          <a:chOff x="0" y="0"/>
          <a:chExt cx="0" cy="0"/>
        </a:xfrm>
      </p:grpSpPr>
      <p:pic>
        <p:nvPicPr>
          <p:cNvPr id="2" name="Image 0" descr="logo_clean.png"/>
          <p:cNvPicPr>
            <a:picLocks noChangeAspect="1"/>
          </p:cNvPicPr>
          <p:nvPr/>
        </p:nvPicPr>
        <p:blipFill>
          <a:blip r:embed="rId3"/>
          <a:stretch>
            <a:fillRect/>
          </a:stretch>
        </p:blipFill>
        <p:spPr>
          <a:xfrm>
            <a:off x="9098280" y="384048"/>
            <a:ext cx="1371600" cy="370332"/>
          </a:xfrm>
          <a:prstGeom prst="rect">
            <a:avLst/>
          </a:prstGeom>
        </p:spPr>
      </p:pic>
      <p:sp>
        <p:nvSpPr>
          <p:cNvPr id="3" name="Text 0"/>
          <p:cNvSpPr/>
          <p:nvPr/>
        </p:nvSpPr>
        <p:spPr>
          <a:xfrm>
            <a:off x="548640" y="411480"/>
            <a:ext cx="8321040" cy="1005840"/>
          </a:xfrm>
          <a:prstGeom prst="rect">
            <a:avLst/>
          </a:prstGeom>
          <a:noFill/>
          <a:ln/>
        </p:spPr>
        <p:txBody>
          <a:bodyPr wrap="square" lIns="0" tIns="0" rIns="0" bIns="0" rtlCol="0" anchor="t"/>
          <a:lstStyle/>
          <a:p>
            <a:pPr marL="0" indent="0">
              <a:lnSpc>
                <a:spcPct val="100000"/>
              </a:lnSpc>
              <a:buNone/>
            </a:pPr>
            <a:r>
              <a:rPr lang="en-US" sz="1850" b="1" dirty="0">
                <a:solidFill>
                  <a:srgbClr val="13314F"/>
                </a:solidFill>
                <a:latin typeface="Cambria" pitchFamily="34" charset="0"/>
                <a:ea typeface="Cambria" pitchFamily="34" charset="-122"/>
                <a:cs typeface="Cambria" pitchFamily="34" charset="-120"/>
              </a:rPr>
              <a:t>Πιστεύετε ότι τυχόν πολυδιάσπαση του χώρου της κεντροδεξιάς μπορεί να οδηγήσει στην κυριαρχία της Αριστεράς;</a:t>
            </a:r>
            <a:endParaRPr lang="en-US" sz="1850" dirty="0"/>
          </a:p>
        </p:txBody>
      </p:sp>
      <p:sp>
        <p:nvSpPr>
          <p:cNvPr id="4" name="Text 1"/>
          <p:cNvSpPr/>
          <p:nvPr/>
        </p:nvSpPr>
        <p:spPr>
          <a:xfrm>
            <a:off x="566928" y="1517904"/>
            <a:ext cx="8229600" cy="292608"/>
          </a:xfrm>
          <a:prstGeom prst="rect">
            <a:avLst/>
          </a:prstGeom>
          <a:noFill/>
          <a:ln/>
        </p:spPr>
        <p:txBody>
          <a:bodyPr wrap="square" lIns="0" tIns="0" rIns="0" bIns="0" rtlCol="0" anchor="ctr"/>
          <a:lstStyle/>
          <a:p>
            <a:pPr marL="0" indent="0">
              <a:buNone/>
            </a:pPr>
            <a:r>
              <a:rPr lang="en-US" sz="1200" b="1" kern="0" spc="200" dirty="0">
                <a:solidFill>
                  <a:srgbClr val="9E2A2B"/>
                </a:solidFill>
                <a:latin typeface="Calibri" pitchFamily="34" charset="0"/>
                <a:ea typeface="Calibri" pitchFamily="34" charset="-122"/>
                <a:cs typeface="Calibri" pitchFamily="34" charset="-120"/>
              </a:rPr>
              <a:t>ΨΗΦΟΦΌΡΟΙ ΝΔ</a:t>
            </a:r>
            <a:endParaRPr lang="en-US" sz="1200" dirty="0"/>
          </a:p>
        </p:txBody>
      </p:sp>
      <p:graphicFrame>
        <p:nvGraphicFramePr>
          <p:cNvPr id="5" name="Chart 0"/>
          <p:cNvGraphicFramePr/>
          <p:nvPr/>
        </p:nvGraphicFramePr>
        <p:xfrm>
          <a:off x="777240" y="2578608"/>
          <a:ext cx="5897880" cy="4800600"/>
        </p:xfrm>
        <a:graphic>
          <a:graphicData uri="http://schemas.openxmlformats.org/drawingml/2006/chart">
            <c:chart xmlns:c="http://schemas.openxmlformats.org/drawingml/2006/chart" xmlns:r="http://schemas.openxmlformats.org/officeDocument/2006/relationships" r:id="rId4"/>
          </a:graphicData>
        </a:graphic>
      </p:graphicFrame>
      <p:sp>
        <p:nvSpPr>
          <p:cNvPr id="6" name="Shape 2"/>
          <p:cNvSpPr/>
          <p:nvPr/>
        </p:nvSpPr>
        <p:spPr>
          <a:xfrm>
            <a:off x="7114032" y="2542032"/>
            <a:ext cx="3200400" cy="1371600"/>
          </a:xfrm>
          <a:prstGeom prst="roundRect">
            <a:avLst>
              <a:gd name="adj" fmla="val 5333"/>
            </a:avLst>
          </a:prstGeom>
          <a:solidFill>
            <a:srgbClr val="E8F1EE"/>
          </a:solidFill>
          <a:ln w="12700">
            <a:solidFill>
              <a:srgbClr val="D7DEE5"/>
            </a:solidFill>
            <a:prstDash val="solid"/>
          </a:ln>
        </p:spPr>
        <p:txBody>
          <a:bodyPr/>
          <a:lstStyle/>
          <a:p>
            <a:endParaRPr lang="el-GR"/>
          </a:p>
        </p:txBody>
      </p:sp>
      <p:sp>
        <p:nvSpPr>
          <p:cNvPr id="7" name="Shape 3"/>
          <p:cNvSpPr/>
          <p:nvPr/>
        </p:nvSpPr>
        <p:spPr>
          <a:xfrm>
            <a:off x="7370064" y="2834640"/>
            <a:ext cx="164592" cy="164592"/>
          </a:xfrm>
          <a:prstGeom prst="ellipse">
            <a:avLst/>
          </a:prstGeom>
          <a:solidFill>
            <a:srgbClr val="1E6F5C"/>
          </a:solidFill>
          <a:ln/>
        </p:spPr>
        <p:txBody>
          <a:bodyPr/>
          <a:lstStyle/>
          <a:p>
            <a:endParaRPr lang="el-GR"/>
          </a:p>
        </p:txBody>
      </p:sp>
      <p:sp>
        <p:nvSpPr>
          <p:cNvPr id="8" name="Text 4"/>
          <p:cNvSpPr/>
          <p:nvPr/>
        </p:nvSpPr>
        <p:spPr>
          <a:xfrm>
            <a:off x="7626096" y="2779776"/>
            <a:ext cx="2468880" cy="274320"/>
          </a:xfrm>
          <a:prstGeom prst="rect">
            <a:avLst/>
          </a:prstGeom>
          <a:noFill/>
          <a:ln/>
        </p:spPr>
        <p:txBody>
          <a:bodyPr wrap="square" lIns="0" tIns="0" rIns="0" bIns="0" rtlCol="0" anchor="ctr"/>
          <a:lstStyle/>
          <a:p>
            <a:pPr marL="0" indent="0">
              <a:buNone/>
            </a:pPr>
            <a:r>
              <a:rPr lang="en-US" sz="1250" b="1" kern="0" spc="100" dirty="0">
                <a:solidFill>
                  <a:srgbClr val="1E6F5C"/>
                </a:solidFill>
                <a:latin typeface="Calibri" pitchFamily="34" charset="0"/>
                <a:ea typeface="Calibri" pitchFamily="34" charset="-122"/>
                <a:cs typeface="Calibri" pitchFamily="34" charset="-120"/>
              </a:rPr>
              <a:t>ΝΑΙ</a:t>
            </a:r>
            <a:endParaRPr lang="en-US" sz="1250" dirty="0"/>
          </a:p>
        </p:txBody>
      </p:sp>
      <p:sp>
        <p:nvSpPr>
          <p:cNvPr id="9" name="Text 5"/>
          <p:cNvSpPr/>
          <p:nvPr/>
        </p:nvSpPr>
        <p:spPr>
          <a:xfrm>
            <a:off x="7351776" y="3044952"/>
            <a:ext cx="2743200" cy="640080"/>
          </a:xfrm>
          <a:prstGeom prst="rect">
            <a:avLst/>
          </a:prstGeom>
          <a:noFill/>
          <a:ln/>
        </p:spPr>
        <p:txBody>
          <a:bodyPr wrap="square" lIns="0" tIns="0" rIns="0" bIns="0" rtlCol="0" anchor="ctr"/>
          <a:lstStyle/>
          <a:p>
            <a:pPr marL="0" indent="0">
              <a:buNone/>
            </a:pPr>
            <a:r>
              <a:rPr lang="en-US" sz="3300" b="1" dirty="0">
                <a:solidFill>
                  <a:srgbClr val="1E6F5C"/>
                </a:solidFill>
                <a:latin typeface="Calibri" pitchFamily="34" charset="0"/>
                <a:ea typeface="Calibri" pitchFamily="34" charset="-122"/>
                <a:cs typeface="Calibri" pitchFamily="34" charset="-120"/>
              </a:rPr>
              <a:t>49,0%</a:t>
            </a:r>
            <a:endParaRPr lang="en-US" sz="3300" dirty="0"/>
          </a:p>
        </p:txBody>
      </p:sp>
      <p:sp>
        <p:nvSpPr>
          <p:cNvPr id="10" name="Text 6"/>
          <p:cNvSpPr/>
          <p:nvPr/>
        </p:nvSpPr>
        <p:spPr>
          <a:xfrm>
            <a:off x="7370064" y="3621024"/>
            <a:ext cx="2743200" cy="256032"/>
          </a:xfrm>
          <a:prstGeom prst="rect">
            <a:avLst/>
          </a:prstGeom>
          <a:noFill/>
          <a:ln/>
        </p:spPr>
        <p:txBody>
          <a:bodyPr wrap="square" lIns="0" tIns="0" rIns="0" bIns="0" rtlCol="0" anchor="ctr"/>
          <a:lstStyle/>
          <a:p>
            <a:pPr marL="0" indent="0">
              <a:buNone/>
            </a:pPr>
            <a:r>
              <a:rPr lang="en-US" sz="1000" dirty="0">
                <a:solidFill>
                  <a:srgbClr val="6A7C8C"/>
                </a:solidFill>
                <a:latin typeface="Calibri" pitchFamily="34" charset="0"/>
                <a:ea typeface="Calibri" pitchFamily="34" charset="-122"/>
                <a:cs typeface="Calibri" pitchFamily="34" charset="-120"/>
              </a:rPr>
              <a:t>Ναι / Μάλλον ναι</a:t>
            </a:r>
            <a:endParaRPr lang="en-US" sz="1000" dirty="0"/>
          </a:p>
        </p:txBody>
      </p:sp>
      <p:sp>
        <p:nvSpPr>
          <p:cNvPr id="11" name="Shape 7"/>
          <p:cNvSpPr/>
          <p:nvPr/>
        </p:nvSpPr>
        <p:spPr>
          <a:xfrm>
            <a:off x="7114032" y="4078224"/>
            <a:ext cx="3200400" cy="1371600"/>
          </a:xfrm>
          <a:prstGeom prst="roundRect">
            <a:avLst>
              <a:gd name="adj" fmla="val 5333"/>
            </a:avLst>
          </a:prstGeom>
          <a:solidFill>
            <a:srgbClr val="F6EAE9"/>
          </a:solidFill>
          <a:ln w="12700">
            <a:solidFill>
              <a:srgbClr val="D7DEE5"/>
            </a:solidFill>
            <a:prstDash val="solid"/>
          </a:ln>
        </p:spPr>
        <p:txBody>
          <a:bodyPr/>
          <a:lstStyle/>
          <a:p>
            <a:endParaRPr lang="el-GR"/>
          </a:p>
        </p:txBody>
      </p:sp>
      <p:sp>
        <p:nvSpPr>
          <p:cNvPr id="12" name="Shape 8"/>
          <p:cNvSpPr/>
          <p:nvPr/>
        </p:nvSpPr>
        <p:spPr>
          <a:xfrm>
            <a:off x="7370064" y="4370832"/>
            <a:ext cx="164592" cy="164592"/>
          </a:xfrm>
          <a:prstGeom prst="ellipse">
            <a:avLst/>
          </a:prstGeom>
          <a:solidFill>
            <a:srgbClr val="9E2A2B"/>
          </a:solidFill>
          <a:ln/>
        </p:spPr>
        <p:txBody>
          <a:bodyPr/>
          <a:lstStyle/>
          <a:p>
            <a:endParaRPr lang="el-GR"/>
          </a:p>
        </p:txBody>
      </p:sp>
      <p:sp>
        <p:nvSpPr>
          <p:cNvPr id="13" name="Text 9"/>
          <p:cNvSpPr/>
          <p:nvPr/>
        </p:nvSpPr>
        <p:spPr>
          <a:xfrm>
            <a:off x="7626096" y="4315968"/>
            <a:ext cx="2468880" cy="274320"/>
          </a:xfrm>
          <a:prstGeom prst="rect">
            <a:avLst/>
          </a:prstGeom>
          <a:noFill/>
          <a:ln/>
        </p:spPr>
        <p:txBody>
          <a:bodyPr wrap="square" lIns="0" tIns="0" rIns="0" bIns="0" rtlCol="0" anchor="ctr"/>
          <a:lstStyle/>
          <a:p>
            <a:pPr marL="0" indent="0">
              <a:buNone/>
            </a:pPr>
            <a:r>
              <a:rPr lang="en-US" sz="1250" b="1" kern="0" spc="100" dirty="0">
                <a:solidFill>
                  <a:srgbClr val="9E2A2B"/>
                </a:solidFill>
                <a:latin typeface="Calibri" pitchFamily="34" charset="0"/>
                <a:ea typeface="Calibri" pitchFamily="34" charset="-122"/>
                <a:cs typeface="Calibri" pitchFamily="34" charset="-120"/>
              </a:rPr>
              <a:t>ΟΧΙ</a:t>
            </a:r>
            <a:endParaRPr lang="en-US" sz="1250" dirty="0"/>
          </a:p>
        </p:txBody>
      </p:sp>
      <p:sp>
        <p:nvSpPr>
          <p:cNvPr id="14" name="Text 10"/>
          <p:cNvSpPr/>
          <p:nvPr/>
        </p:nvSpPr>
        <p:spPr>
          <a:xfrm>
            <a:off x="7351776" y="4581144"/>
            <a:ext cx="2743200" cy="640080"/>
          </a:xfrm>
          <a:prstGeom prst="rect">
            <a:avLst/>
          </a:prstGeom>
          <a:noFill/>
          <a:ln/>
        </p:spPr>
        <p:txBody>
          <a:bodyPr wrap="square" lIns="0" tIns="0" rIns="0" bIns="0" rtlCol="0" anchor="ctr"/>
          <a:lstStyle/>
          <a:p>
            <a:pPr marL="0" indent="0">
              <a:buNone/>
            </a:pPr>
            <a:r>
              <a:rPr lang="en-US" sz="3300" b="1" dirty="0">
                <a:solidFill>
                  <a:srgbClr val="9E2A2B"/>
                </a:solidFill>
                <a:latin typeface="Calibri" pitchFamily="34" charset="0"/>
                <a:ea typeface="Calibri" pitchFamily="34" charset="-122"/>
                <a:cs typeface="Calibri" pitchFamily="34" charset="-120"/>
              </a:rPr>
              <a:t>47,7%</a:t>
            </a:r>
            <a:endParaRPr lang="en-US" sz="3300" dirty="0"/>
          </a:p>
        </p:txBody>
      </p:sp>
      <p:sp>
        <p:nvSpPr>
          <p:cNvPr id="15" name="Text 11"/>
          <p:cNvSpPr/>
          <p:nvPr/>
        </p:nvSpPr>
        <p:spPr>
          <a:xfrm>
            <a:off x="7370064" y="5157216"/>
            <a:ext cx="2743200" cy="256032"/>
          </a:xfrm>
          <a:prstGeom prst="rect">
            <a:avLst/>
          </a:prstGeom>
          <a:noFill/>
          <a:ln/>
        </p:spPr>
        <p:txBody>
          <a:bodyPr wrap="square" lIns="0" tIns="0" rIns="0" bIns="0" rtlCol="0" anchor="ctr"/>
          <a:lstStyle/>
          <a:p>
            <a:pPr marL="0" indent="0">
              <a:buNone/>
            </a:pPr>
            <a:r>
              <a:rPr lang="en-US" sz="1000" dirty="0">
                <a:solidFill>
                  <a:srgbClr val="6A7C8C"/>
                </a:solidFill>
                <a:latin typeface="Calibri" pitchFamily="34" charset="0"/>
                <a:ea typeface="Calibri" pitchFamily="34" charset="-122"/>
                <a:cs typeface="Calibri" pitchFamily="34" charset="-120"/>
              </a:rPr>
              <a:t>Μάλλον όχι / Όχι</a:t>
            </a:r>
            <a:endParaRPr lang="en-US" sz="1000" dirty="0"/>
          </a:p>
        </p:txBody>
      </p:sp>
      <p:sp>
        <p:nvSpPr>
          <p:cNvPr id="16" name="Shape 12"/>
          <p:cNvSpPr/>
          <p:nvPr/>
        </p:nvSpPr>
        <p:spPr>
          <a:xfrm>
            <a:off x="7114032" y="5614416"/>
            <a:ext cx="3200400" cy="1371600"/>
          </a:xfrm>
          <a:prstGeom prst="roundRect">
            <a:avLst>
              <a:gd name="adj" fmla="val 5333"/>
            </a:avLst>
          </a:prstGeom>
          <a:solidFill>
            <a:srgbClr val="EFF1F3"/>
          </a:solidFill>
          <a:ln w="12700">
            <a:solidFill>
              <a:srgbClr val="D7DEE5"/>
            </a:solidFill>
            <a:prstDash val="solid"/>
          </a:ln>
        </p:spPr>
        <p:txBody>
          <a:bodyPr/>
          <a:lstStyle/>
          <a:p>
            <a:endParaRPr lang="el-GR"/>
          </a:p>
        </p:txBody>
      </p:sp>
      <p:sp>
        <p:nvSpPr>
          <p:cNvPr id="17" name="Shape 13"/>
          <p:cNvSpPr/>
          <p:nvPr/>
        </p:nvSpPr>
        <p:spPr>
          <a:xfrm>
            <a:off x="7370064" y="5907024"/>
            <a:ext cx="164592" cy="164592"/>
          </a:xfrm>
          <a:prstGeom prst="ellipse">
            <a:avLst/>
          </a:prstGeom>
          <a:solidFill>
            <a:srgbClr val="6B7886"/>
          </a:solidFill>
          <a:ln/>
        </p:spPr>
        <p:txBody>
          <a:bodyPr/>
          <a:lstStyle/>
          <a:p>
            <a:endParaRPr lang="el-GR"/>
          </a:p>
        </p:txBody>
      </p:sp>
      <p:sp>
        <p:nvSpPr>
          <p:cNvPr id="18" name="Text 14"/>
          <p:cNvSpPr/>
          <p:nvPr/>
        </p:nvSpPr>
        <p:spPr>
          <a:xfrm>
            <a:off x="7626096" y="5852160"/>
            <a:ext cx="2468880" cy="274320"/>
          </a:xfrm>
          <a:prstGeom prst="rect">
            <a:avLst/>
          </a:prstGeom>
          <a:noFill/>
          <a:ln/>
        </p:spPr>
        <p:txBody>
          <a:bodyPr wrap="square" lIns="0" tIns="0" rIns="0" bIns="0" rtlCol="0" anchor="ctr"/>
          <a:lstStyle/>
          <a:p>
            <a:pPr marL="0" indent="0">
              <a:buNone/>
            </a:pPr>
            <a:r>
              <a:rPr lang="en-US" sz="1250" b="1" kern="0" spc="100" dirty="0">
                <a:solidFill>
                  <a:srgbClr val="6B7886"/>
                </a:solidFill>
                <a:latin typeface="Calibri" pitchFamily="34" charset="0"/>
                <a:ea typeface="Calibri" pitchFamily="34" charset="-122"/>
                <a:cs typeface="Calibri" pitchFamily="34" charset="-120"/>
              </a:rPr>
              <a:t>ΔΓ/ΔΑ</a:t>
            </a:r>
            <a:endParaRPr lang="en-US" sz="1250" dirty="0"/>
          </a:p>
        </p:txBody>
      </p:sp>
      <p:sp>
        <p:nvSpPr>
          <p:cNvPr id="19" name="Text 15"/>
          <p:cNvSpPr/>
          <p:nvPr/>
        </p:nvSpPr>
        <p:spPr>
          <a:xfrm>
            <a:off x="7351776" y="6117336"/>
            <a:ext cx="2743200" cy="640080"/>
          </a:xfrm>
          <a:prstGeom prst="rect">
            <a:avLst/>
          </a:prstGeom>
          <a:noFill/>
          <a:ln/>
        </p:spPr>
        <p:txBody>
          <a:bodyPr wrap="square" lIns="0" tIns="0" rIns="0" bIns="0" rtlCol="0" anchor="ctr"/>
          <a:lstStyle/>
          <a:p>
            <a:pPr marL="0" indent="0">
              <a:buNone/>
            </a:pPr>
            <a:r>
              <a:rPr lang="en-US" sz="3300" b="1" dirty="0">
                <a:solidFill>
                  <a:srgbClr val="6B7886"/>
                </a:solidFill>
                <a:latin typeface="Calibri" pitchFamily="34" charset="0"/>
                <a:ea typeface="Calibri" pitchFamily="34" charset="-122"/>
                <a:cs typeface="Calibri" pitchFamily="34" charset="-120"/>
              </a:rPr>
              <a:t>3,3%</a:t>
            </a:r>
            <a:endParaRPr lang="en-US" sz="3300" dirty="0"/>
          </a:p>
        </p:txBody>
      </p:sp>
      <p:sp>
        <p:nvSpPr>
          <p:cNvPr id="20" name="Text 16"/>
          <p:cNvSpPr/>
          <p:nvPr/>
        </p:nvSpPr>
        <p:spPr>
          <a:xfrm>
            <a:off x="7370064" y="6693408"/>
            <a:ext cx="2743200" cy="256032"/>
          </a:xfrm>
          <a:prstGeom prst="rect">
            <a:avLst/>
          </a:prstGeom>
          <a:noFill/>
          <a:ln/>
        </p:spPr>
        <p:txBody>
          <a:bodyPr wrap="square" lIns="0" tIns="0" rIns="0" bIns="0" rtlCol="0" anchor="ctr"/>
          <a:lstStyle/>
          <a:p>
            <a:pPr marL="0" indent="0">
              <a:buNone/>
            </a:pPr>
            <a:r>
              <a:rPr lang="en-US" sz="1000" dirty="0">
                <a:solidFill>
                  <a:srgbClr val="6A7C8C"/>
                </a:solidFill>
                <a:latin typeface="Calibri" pitchFamily="34" charset="0"/>
                <a:ea typeface="Calibri" pitchFamily="34" charset="-122"/>
                <a:cs typeface="Calibri" pitchFamily="34" charset="-120"/>
              </a:rPr>
              <a:t>Δεν γνωρίζω – δεν απαντώ</a:t>
            </a:r>
            <a:endParaRPr lang="en-US" sz="1000" dirty="0"/>
          </a:p>
        </p:txBody>
      </p:sp>
      <p:sp>
        <p:nvSpPr>
          <p:cNvPr id="21" name="Text 17"/>
          <p:cNvSpPr/>
          <p:nvPr/>
        </p:nvSpPr>
        <p:spPr>
          <a:xfrm>
            <a:off x="566928" y="1874520"/>
            <a:ext cx="9692640" cy="457200"/>
          </a:xfrm>
          <a:prstGeom prst="rect">
            <a:avLst/>
          </a:prstGeom>
          <a:noFill/>
          <a:ln/>
        </p:spPr>
        <p:txBody>
          <a:bodyPr wrap="square" lIns="0" tIns="0" rIns="0" bIns="0" rtlCol="0" anchor="ctr"/>
          <a:lstStyle/>
          <a:p>
            <a:pPr marL="0" indent="0">
              <a:buNone/>
            </a:pPr>
            <a:r>
              <a:rPr lang="en-US" sz="1500" dirty="0">
                <a:solidFill>
                  <a:srgbClr val="1B3A5C"/>
                </a:solidFill>
                <a:latin typeface="Calibri" pitchFamily="34" charset="0"/>
                <a:ea typeface="Calibri" pitchFamily="34" charset="-122"/>
                <a:cs typeface="Calibri" pitchFamily="34" charset="-120"/>
              </a:rPr>
              <a:t>Στους ψηφοφόρους της ΝΔ, οι απόψεις μοιράζονται: </a:t>
            </a:r>
            <a:r>
              <a:rPr lang="en-US" sz="1500" b="1" dirty="0">
                <a:solidFill>
                  <a:srgbClr val="1E6F5C"/>
                </a:solidFill>
                <a:latin typeface="Calibri" pitchFamily="34" charset="0"/>
                <a:ea typeface="Calibri" pitchFamily="34" charset="-122"/>
                <a:cs typeface="Calibri" pitchFamily="34" charset="-120"/>
              </a:rPr>
              <a:t>49,0%</a:t>
            </a:r>
            <a:r>
              <a:rPr lang="en-US" sz="1500" dirty="0">
                <a:solidFill>
                  <a:srgbClr val="1B3A5C"/>
                </a:solidFill>
                <a:latin typeface="Calibri" pitchFamily="34" charset="0"/>
                <a:ea typeface="Calibri" pitchFamily="34" charset="-122"/>
                <a:cs typeface="Calibri" pitchFamily="34" charset="-120"/>
              </a:rPr>
              <a:t> ναι, </a:t>
            </a:r>
            <a:r>
              <a:rPr lang="en-US" sz="1500" b="1" dirty="0">
                <a:solidFill>
                  <a:srgbClr val="9E2A2B"/>
                </a:solidFill>
                <a:latin typeface="Calibri" pitchFamily="34" charset="0"/>
                <a:ea typeface="Calibri" pitchFamily="34" charset="-122"/>
                <a:cs typeface="Calibri" pitchFamily="34" charset="-120"/>
              </a:rPr>
              <a:t>47,7%</a:t>
            </a:r>
            <a:r>
              <a:rPr lang="en-US" sz="1500" dirty="0">
                <a:solidFill>
                  <a:srgbClr val="1B3A5C"/>
                </a:solidFill>
                <a:latin typeface="Calibri" pitchFamily="34" charset="0"/>
                <a:ea typeface="Calibri" pitchFamily="34" charset="-122"/>
                <a:cs typeface="Calibri" pitchFamily="34" charset="-120"/>
              </a:rPr>
              <a:t> όχι.</a:t>
            </a:r>
            <a:endParaRPr lang="en-US" sz="1500" dirty="0"/>
          </a:p>
        </p:txBody>
      </p:sp>
      <p:sp>
        <p:nvSpPr>
          <p:cNvPr id="22" name="Shape 18"/>
          <p:cNvSpPr/>
          <p:nvPr/>
        </p:nvSpPr>
        <p:spPr>
          <a:xfrm>
            <a:off x="548640" y="7607808"/>
            <a:ext cx="9738360" cy="0"/>
          </a:xfrm>
          <a:prstGeom prst="line">
            <a:avLst/>
          </a:prstGeom>
          <a:noFill/>
          <a:ln w="12700">
            <a:solidFill>
              <a:srgbClr val="D7DEE5"/>
            </a:solidFill>
            <a:prstDash val="solid"/>
          </a:ln>
        </p:spPr>
        <p:txBody>
          <a:bodyPr/>
          <a:lstStyle/>
          <a:p>
            <a:endParaRPr lang="el-GR"/>
          </a:p>
        </p:txBody>
      </p:sp>
      <p:sp>
        <p:nvSpPr>
          <p:cNvPr id="23" name="Text 19"/>
          <p:cNvSpPr/>
          <p:nvPr/>
        </p:nvSpPr>
        <p:spPr>
          <a:xfrm>
            <a:off x="548640" y="7680960"/>
            <a:ext cx="8961120" cy="320040"/>
          </a:xfrm>
          <a:prstGeom prst="rect">
            <a:avLst/>
          </a:prstGeom>
          <a:noFill/>
          <a:ln/>
        </p:spPr>
        <p:txBody>
          <a:bodyPr wrap="square" lIns="0" tIns="0" rIns="0" bIns="0" rtlCol="0" anchor="ctr"/>
          <a:lstStyle/>
          <a:p>
            <a:pPr marL="0" indent="0">
              <a:buNone/>
            </a:pPr>
            <a:r>
              <a:rPr lang="en-US" sz="900" b="1" dirty="0">
                <a:solidFill>
                  <a:schemeClr val="accent1">
                    <a:lumMod val="50000"/>
                  </a:schemeClr>
                </a:solidFill>
                <a:latin typeface="Calibri" pitchFamily="34" charset="0"/>
                <a:ea typeface="Calibri" pitchFamily="34" charset="-122"/>
                <a:cs typeface="Calibri" pitchFamily="34" charset="-120"/>
              </a:rPr>
              <a:t>Πηγή: Opinion Poll για λογαριασμό της Liberal  •  Πανελλαδική έρευνα 23–24 Ιουνίου 2026  •  Μέγεθος δείγματος ν = 1.004</a:t>
            </a:r>
            <a:endParaRPr lang="en-US" sz="900" b="1" dirty="0">
              <a:solidFill>
                <a:schemeClr val="accent1">
                  <a:lumMod val="50000"/>
                </a:schemeClr>
              </a:solidFill>
            </a:endParaRPr>
          </a:p>
        </p:txBody>
      </p:sp>
      <p:sp>
        <p:nvSpPr>
          <p:cNvPr id="24" name="Text 20"/>
          <p:cNvSpPr/>
          <p:nvPr/>
        </p:nvSpPr>
        <p:spPr>
          <a:xfrm>
            <a:off x="9784080" y="7680960"/>
            <a:ext cx="502920" cy="320040"/>
          </a:xfrm>
          <a:prstGeom prst="rect">
            <a:avLst/>
          </a:prstGeom>
          <a:noFill/>
          <a:ln/>
        </p:spPr>
        <p:txBody>
          <a:bodyPr wrap="square" lIns="0" tIns="0" rIns="0" bIns="0" rtlCol="0" anchor="ctr"/>
          <a:lstStyle/>
          <a:p>
            <a:pPr marL="0" indent="0" algn="r">
              <a:buNone/>
            </a:pPr>
            <a:r>
              <a:rPr lang="en-US" sz="1000" dirty="0">
                <a:solidFill>
                  <a:srgbClr val="6A7C8C"/>
                </a:solidFill>
                <a:latin typeface="Calibri" pitchFamily="34" charset="0"/>
                <a:ea typeface="Calibri" pitchFamily="34" charset="-122"/>
                <a:cs typeface="Calibri" pitchFamily="34" charset="-120"/>
              </a:rPr>
              <a:t>30</a:t>
            </a:r>
            <a:endParaRPr lang="en-US" sz="1000" dirty="0"/>
          </a:p>
        </p:txBody>
      </p:sp>
      <p:pic>
        <p:nvPicPr>
          <p:cNvPr id="25" name="Picture 4" descr="ΣΕΔΕΑ | ΚΑΤΑΣΤΑΤΙΚΟ ΣΕΔΕΑ">
            <a:extLst>
              <a:ext uri="{FF2B5EF4-FFF2-40B4-BE49-F238E27FC236}">
                <a16:creationId xmlns:a16="http://schemas.microsoft.com/office/drawing/2014/main" id="{1216569B-1E9A-1689-B354-3A6998EAB0A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98864" y="854964"/>
            <a:ext cx="1371600" cy="62300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name="Slide 33">
    <p:bg>
      <p:bgPr>
        <a:solidFill>
          <a:srgbClr val="FFFFFF"/>
        </a:solidFill>
        <a:effectLst/>
      </p:bgPr>
    </p:bg>
    <p:spTree>
      <p:nvGrpSpPr>
        <p:cNvPr id="1" name=""/>
        <p:cNvGrpSpPr/>
        <p:nvPr/>
      </p:nvGrpSpPr>
      <p:grpSpPr>
        <a:xfrm>
          <a:off x="0" y="0"/>
          <a:ext cx="0" cy="0"/>
          <a:chOff x="0" y="0"/>
          <a:chExt cx="0" cy="0"/>
        </a:xfrm>
      </p:grpSpPr>
      <p:pic>
        <p:nvPicPr>
          <p:cNvPr id="2" name="Image 0" descr="logo_clean.png"/>
          <p:cNvPicPr>
            <a:picLocks noChangeAspect="1"/>
          </p:cNvPicPr>
          <p:nvPr/>
        </p:nvPicPr>
        <p:blipFill>
          <a:blip r:embed="rId3"/>
          <a:stretch>
            <a:fillRect/>
          </a:stretch>
        </p:blipFill>
        <p:spPr>
          <a:xfrm>
            <a:off x="9098280" y="384048"/>
            <a:ext cx="1371600" cy="370332"/>
          </a:xfrm>
          <a:prstGeom prst="rect">
            <a:avLst/>
          </a:prstGeom>
        </p:spPr>
      </p:pic>
      <p:sp>
        <p:nvSpPr>
          <p:cNvPr id="3" name="Text 0"/>
          <p:cNvSpPr/>
          <p:nvPr/>
        </p:nvSpPr>
        <p:spPr>
          <a:xfrm>
            <a:off x="548640" y="411480"/>
            <a:ext cx="8321040" cy="1005840"/>
          </a:xfrm>
          <a:prstGeom prst="rect">
            <a:avLst/>
          </a:prstGeom>
          <a:noFill/>
          <a:ln/>
        </p:spPr>
        <p:txBody>
          <a:bodyPr wrap="square" lIns="0" tIns="0" rIns="0" bIns="0" rtlCol="0" anchor="t"/>
          <a:lstStyle/>
          <a:p>
            <a:pPr marL="0" indent="0">
              <a:lnSpc>
                <a:spcPct val="100000"/>
              </a:lnSpc>
              <a:buNone/>
            </a:pPr>
            <a:r>
              <a:rPr lang="en-US" sz="1850" b="1" dirty="0">
                <a:solidFill>
                  <a:srgbClr val="13314F"/>
                </a:solidFill>
                <a:latin typeface="Cambria" pitchFamily="34" charset="0"/>
                <a:ea typeface="Cambria" pitchFamily="34" charset="-122"/>
                <a:cs typeface="Cambria" pitchFamily="34" charset="-120"/>
              </a:rPr>
              <a:t>Πιστεύετε ότι τυχόν πολυδιάσπαση του χώρου της κεντροδεξιάς μπορεί να οδηγήσει στην κυριαρχία της Αριστεράς;</a:t>
            </a:r>
            <a:endParaRPr lang="en-US" sz="1850" dirty="0"/>
          </a:p>
        </p:txBody>
      </p:sp>
      <p:sp>
        <p:nvSpPr>
          <p:cNvPr id="4" name="Text 1"/>
          <p:cNvSpPr/>
          <p:nvPr/>
        </p:nvSpPr>
        <p:spPr>
          <a:xfrm>
            <a:off x="566928" y="1517904"/>
            <a:ext cx="8229600" cy="292608"/>
          </a:xfrm>
          <a:prstGeom prst="rect">
            <a:avLst/>
          </a:prstGeom>
          <a:noFill/>
          <a:ln/>
        </p:spPr>
        <p:txBody>
          <a:bodyPr wrap="square" lIns="0" tIns="0" rIns="0" bIns="0" rtlCol="0" anchor="ctr"/>
          <a:lstStyle/>
          <a:p>
            <a:pPr marL="0" indent="0">
              <a:buNone/>
            </a:pPr>
            <a:r>
              <a:rPr lang="en-US" sz="1200" b="1" kern="0" spc="200" dirty="0">
                <a:solidFill>
                  <a:srgbClr val="9E2A2B"/>
                </a:solidFill>
                <a:latin typeface="Calibri" pitchFamily="34" charset="0"/>
                <a:ea typeface="Calibri" pitchFamily="34" charset="-122"/>
                <a:cs typeface="Calibri" pitchFamily="34" charset="-120"/>
              </a:rPr>
              <a:t>ΑΝΆ ΙΔΕΟΛΟΓΙΚΌ ΑΥΤΟΚΑΘΟΡΙΣΜΌ</a:t>
            </a:r>
            <a:endParaRPr lang="en-US" sz="1200" dirty="0"/>
          </a:p>
        </p:txBody>
      </p:sp>
      <p:graphicFrame>
        <p:nvGraphicFramePr>
          <p:cNvPr id="5" name="Chart 0"/>
          <p:cNvGraphicFramePr/>
          <p:nvPr>
            <p:extLst>
              <p:ext uri="{D42A27DB-BD31-4B8C-83A1-F6EECF244321}">
                <p14:modId xmlns:p14="http://schemas.microsoft.com/office/powerpoint/2010/main" val="4294622605"/>
              </p:ext>
            </p:extLst>
          </p:nvPr>
        </p:nvGraphicFramePr>
        <p:xfrm>
          <a:off x="457200" y="1938528"/>
          <a:ext cx="9875520" cy="5468112"/>
        </p:xfrm>
        <a:graphic>
          <a:graphicData uri="http://schemas.openxmlformats.org/drawingml/2006/chart">
            <c:chart xmlns:c="http://schemas.openxmlformats.org/drawingml/2006/chart" xmlns:r="http://schemas.openxmlformats.org/officeDocument/2006/relationships" r:id="rId4"/>
          </a:graphicData>
        </a:graphic>
      </p:graphicFrame>
      <p:sp>
        <p:nvSpPr>
          <p:cNvPr id="6" name="Shape 2"/>
          <p:cNvSpPr/>
          <p:nvPr/>
        </p:nvSpPr>
        <p:spPr>
          <a:xfrm>
            <a:off x="548640" y="7607808"/>
            <a:ext cx="9738360" cy="0"/>
          </a:xfrm>
          <a:prstGeom prst="line">
            <a:avLst/>
          </a:prstGeom>
          <a:noFill/>
          <a:ln w="12700">
            <a:solidFill>
              <a:srgbClr val="D7DEE5"/>
            </a:solidFill>
            <a:prstDash val="solid"/>
          </a:ln>
        </p:spPr>
        <p:txBody>
          <a:bodyPr/>
          <a:lstStyle/>
          <a:p>
            <a:endParaRPr lang="el-GR"/>
          </a:p>
        </p:txBody>
      </p:sp>
      <p:sp>
        <p:nvSpPr>
          <p:cNvPr id="7" name="Text 3"/>
          <p:cNvSpPr/>
          <p:nvPr/>
        </p:nvSpPr>
        <p:spPr>
          <a:xfrm>
            <a:off x="548640" y="7680960"/>
            <a:ext cx="8961120" cy="320040"/>
          </a:xfrm>
          <a:prstGeom prst="rect">
            <a:avLst/>
          </a:prstGeom>
          <a:noFill/>
          <a:ln/>
        </p:spPr>
        <p:txBody>
          <a:bodyPr wrap="square" lIns="0" tIns="0" rIns="0" bIns="0" rtlCol="0" anchor="ctr"/>
          <a:lstStyle/>
          <a:p>
            <a:pPr marL="0" indent="0">
              <a:buNone/>
            </a:pPr>
            <a:r>
              <a:rPr lang="en-US" sz="900" b="1" dirty="0">
                <a:solidFill>
                  <a:schemeClr val="accent1">
                    <a:lumMod val="50000"/>
                  </a:schemeClr>
                </a:solidFill>
                <a:latin typeface="Calibri" pitchFamily="34" charset="0"/>
                <a:ea typeface="Calibri" pitchFamily="34" charset="-122"/>
                <a:cs typeface="Calibri" pitchFamily="34" charset="-120"/>
              </a:rPr>
              <a:t>Πηγή: Opinion Poll για λογαριασμό της Liberal  •  Πανελλαδική έρευνα 23–24 Ιουνίου 2026  •  Μέγεθος δείγματος ν = 1.004</a:t>
            </a:r>
            <a:endParaRPr lang="en-US" sz="900" b="1" dirty="0">
              <a:solidFill>
                <a:schemeClr val="accent1">
                  <a:lumMod val="50000"/>
                </a:schemeClr>
              </a:solidFill>
            </a:endParaRPr>
          </a:p>
        </p:txBody>
      </p:sp>
      <p:sp>
        <p:nvSpPr>
          <p:cNvPr id="8" name="Text 4"/>
          <p:cNvSpPr/>
          <p:nvPr/>
        </p:nvSpPr>
        <p:spPr>
          <a:xfrm>
            <a:off x="9784080" y="7680960"/>
            <a:ext cx="502920" cy="320040"/>
          </a:xfrm>
          <a:prstGeom prst="rect">
            <a:avLst/>
          </a:prstGeom>
          <a:noFill/>
          <a:ln/>
        </p:spPr>
        <p:txBody>
          <a:bodyPr wrap="square" lIns="0" tIns="0" rIns="0" bIns="0" rtlCol="0" anchor="ctr"/>
          <a:lstStyle/>
          <a:p>
            <a:pPr marL="0" indent="0" algn="r">
              <a:buNone/>
            </a:pPr>
            <a:r>
              <a:rPr lang="en-US" sz="1000" dirty="0">
                <a:solidFill>
                  <a:srgbClr val="6A7C8C"/>
                </a:solidFill>
                <a:latin typeface="Calibri" pitchFamily="34" charset="0"/>
                <a:ea typeface="Calibri" pitchFamily="34" charset="-122"/>
                <a:cs typeface="Calibri" pitchFamily="34" charset="-120"/>
              </a:rPr>
              <a:t>31</a:t>
            </a:r>
            <a:endParaRPr lang="en-US" sz="1000" dirty="0"/>
          </a:p>
        </p:txBody>
      </p:sp>
      <p:pic>
        <p:nvPicPr>
          <p:cNvPr id="9" name="Picture 4" descr="ΣΕΔΕΑ | ΚΑΤΑΣΤΑΤΙΚΟ ΣΕΔΕΑ">
            <a:extLst>
              <a:ext uri="{FF2B5EF4-FFF2-40B4-BE49-F238E27FC236}">
                <a16:creationId xmlns:a16="http://schemas.microsoft.com/office/drawing/2014/main" id="{194F536F-A7DA-BF03-C015-9C34C26297D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98864" y="854964"/>
            <a:ext cx="1371600" cy="62300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name="Slide 34">
    <p:bg>
      <p:bgPr>
        <a:solidFill>
          <a:srgbClr val="FFFFFF"/>
        </a:solidFill>
        <a:effectLst/>
      </p:bgPr>
    </p:bg>
    <p:spTree>
      <p:nvGrpSpPr>
        <p:cNvPr id="1" name=""/>
        <p:cNvGrpSpPr/>
        <p:nvPr/>
      </p:nvGrpSpPr>
      <p:grpSpPr>
        <a:xfrm>
          <a:off x="0" y="0"/>
          <a:ext cx="0" cy="0"/>
          <a:chOff x="0" y="0"/>
          <a:chExt cx="0" cy="0"/>
        </a:xfrm>
      </p:grpSpPr>
      <p:pic>
        <p:nvPicPr>
          <p:cNvPr id="2" name="Image 0" descr="logo_clean.png"/>
          <p:cNvPicPr>
            <a:picLocks noChangeAspect="1"/>
          </p:cNvPicPr>
          <p:nvPr/>
        </p:nvPicPr>
        <p:blipFill>
          <a:blip r:embed="rId3"/>
          <a:stretch>
            <a:fillRect/>
          </a:stretch>
        </p:blipFill>
        <p:spPr>
          <a:xfrm>
            <a:off x="9098280" y="384048"/>
            <a:ext cx="1371600" cy="370332"/>
          </a:xfrm>
          <a:prstGeom prst="rect">
            <a:avLst/>
          </a:prstGeom>
        </p:spPr>
      </p:pic>
      <p:sp>
        <p:nvSpPr>
          <p:cNvPr id="3" name="Text 0"/>
          <p:cNvSpPr/>
          <p:nvPr/>
        </p:nvSpPr>
        <p:spPr>
          <a:xfrm>
            <a:off x="548640" y="411480"/>
            <a:ext cx="8321040" cy="1005840"/>
          </a:xfrm>
          <a:prstGeom prst="rect">
            <a:avLst/>
          </a:prstGeom>
          <a:noFill/>
          <a:ln/>
        </p:spPr>
        <p:txBody>
          <a:bodyPr wrap="square" lIns="0" tIns="0" rIns="0" bIns="0" rtlCol="0" anchor="t"/>
          <a:lstStyle/>
          <a:p>
            <a:pPr marL="0" indent="0">
              <a:lnSpc>
                <a:spcPct val="100000"/>
              </a:lnSpc>
              <a:buNone/>
            </a:pPr>
            <a:r>
              <a:rPr lang="en-US" sz="1850" b="1" dirty="0">
                <a:solidFill>
                  <a:srgbClr val="13314F"/>
                </a:solidFill>
                <a:latin typeface="Cambria" pitchFamily="34" charset="0"/>
                <a:ea typeface="Cambria" pitchFamily="34" charset="-122"/>
                <a:cs typeface="Cambria" pitchFamily="34" charset="-120"/>
              </a:rPr>
              <a:t>Πιστεύετε ότι τυχόν πολυδιάσπαση του χώρου της κεντροδεξιάς μπορεί να οδηγήσει στην κυριαρχία της Αριστεράς;</a:t>
            </a:r>
            <a:endParaRPr lang="en-US" sz="1850" dirty="0"/>
          </a:p>
        </p:txBody>
      </p:sp>
      <p:sp>
        <p:nvSpPr>
          <p:cNvPr id="4" name="Text 1"/>
          <p:cNvSpPr/>
          <p:nvPr/>
        </p:nvSpPr>
        <p:spPr>
          <a:xfrm>
            <a:off x="566928" y="1517904"/>
            <a:ext cx="8229600" cy="292608"/>
          </a:xfrm>
          <a:prstGeom prst="rect">
            <a:avLst/>
          </a:prstGeom>
          <a:noFill/>
          <a:ln/>
        </p:spPr>
        <p:txBody>
          <a:bodyPr wrap="square" lIns="0" tIns="0" rIns="0" bIns="0" rtlCol="0" anchor="ctr"/>
          <a:lstStyle/>
          <a:p>
            <a:pPr marL="0" indent="0">
              <a:buNone/>
            </a:pPr>
            <a:r>
              <a:rPr lang="en-US" sz="1200" b="1" kern="0" spc="200" dirty="0">
                <a:solidFill>
                  <a:srgbClr val="9E2A2B"/>
                </a:solidFill>
                <a:latin typeface="Calibri" pitchFamily="34" charset="0"/>
                <a:ea typeface="Calibri" pitchFamily="34" charset="-122"/>
                <a:cs typeface="Calibri" pitchFamily="34" charset="-120"/>
              </a:rPr>
              <a:t>ΑΝΆ ΗΛΙΚΊΑ</a:t>
            </a:r>
            <a:endParaRPr lang="en-US" sz="1200" dirty="0"/>
          </a:p>
        </p:txBody>
      </p:sp>
      <p:graphicFrame>
        <p:nvGraphicFramePr>
          <p:cNvPr id="5" name="Chart 0"/>
          <p:cNvGraphicFramePr/>
          <p:nvPr>
            <p:extLst>
              <p:ext uri="{D42A27DB-BD31-4B8C-83A1-F6EECF244321}">
                <p14:modId xmlns:p14="http://schemas.microsoft.com/office/powerpoint/2010/main" val="1950230332"/>
              </p:ext>
            </p:extLst>
          </p:nvPr>
        </p:nvGraphicFramePr>
        <p:xfrm>
          <a:off x="457200" y="1938528"/>
          <a:ext cx="9875520" cy="5468112"/>
        </p:xfrm>
        <a:graphic>
          <a:graphicData uri="http://schemas.openxmlformats.org/drawingml/2006/chart">
            <c:chart xmlns:c="http://schemas.openxmlformats.org/drawingml/2006/chart" xmlns:r="http://schemas.openxmlformats.org/officeDocument/2006/relationships" r:id="rId4"/>
          </a:graphicData>
        </a:graphic>
      </p:graphicFrame>
      <p:sp>
        <p:nvSpPr>
          <p:cNvPr id="6" name="Shape 2"/>
          <p:cNvSpPr/>
          <p:nvPr/>
        </p:nvSpPr>
        <p:spPr>
          <a:xfrm>
            <a:off x="548640" y="7607808"/>
            <a:ext cx="9738360" cy="0"/>
          </a:xfrm>
          <a:prstGeom prst="line">
            <a:avLst/>
          </a:prstGeom>
          <a:noFill/>
          <a:ln w="12700">
            <a:solidFill>
              <a:srgbClr val="D7DEE5"/>
            </a:solidFill>
            <a:prstDash val="solid"/>
          </a:ln>
        </p:spPr>
        <p:txBody>
          <a:bodyPr/>
          <a:lstStyle/>
          <a:p>
            <a:endParaRPr lang="el-GR"/>
          </a:p>
        </p:txBody>
      </p:sp>
      <p:sp>
        <p:nvSpPr>
          <p:cNvPr id="7" name="Text 3"/>
          <p:cNvSpPr/>
          <p:nvPr/>
        </p:nvSpPr>
        <p:spPr>
          <a:xfrm>
            <a:off x="548640" y="7680960"/>
            <a:ext cx="8961120" cy="320040"/>
          </a:xfrm>
          <a:prstGeom prst="rect">
            <a:avLst/>
          </a:prstGeom>
          <a:noFill/>
          <a:ln/>
        </p:spPr>
        <p:txBody>
          <a:bodyPr wrap="square" lIns="0" tIns="0" rIns="0" bIns="0" rtlCol="0" anchor="ctr"/>
          <a:lstStyle/>
          <a:p>
            <a:pPr marL="0" indent="0">
              <a:buNone/>
            </a:pPr>
            <a:r>
              <a:rPr lang="en-US" sz="900" b="1" dirty="0">
                <a:solidFill>
                  <a:schemeClr val="accent1">
                    <a:lumMod val="50000"/>
                  </a:schemeClr>
                </a:solidFill>
                <a:latin typeface="Calibri" pitchFamily="34" charset="0"/>
                <a:ea typeface="Calibri" pitchFamily="34" charset="-122"/>
                <a:cs typeface="Calibri" pitchFamily="34" charset="-120"/>
              </a:rPr>
              <a:t>Πηγή: Opinion Poll για λογαριασμό της Liberal  •  Πανελλαδική έρευνα 23–24 Ιουνίου 2026  •  Μέγεθος δείγματος ν = 1.004</a:t>
            </a:r>
            <a:endParaRPr lang="en-US" sz="900" b="1" dirty="0">
              <a:solidFill>
                <a:schemeClr val="accent1">
                  <a:lumMod val="50000"/>
                </a:schemeClr>
              </a:solidFill>
            </a:endParaRPr>
          </a:p>
        </p:txBody>
      </p:sp>
      <p:sp>
        <p:nvSpPr>
          <p:cNvPr id="8" name="Text 4"/>
          <p:cNvSpPr/>
          <p:nvPr/>
        </p:nvSpPr>
        <p:spPr>
          <a:xfrm>
            <a:off x="9784080" y="7680960"/>
            <a:ext cx="502920" cy="320040"/>
          </a:xfrm>
          <a:prstGeom prst="rect">
            <a:avLst/>
          </a:prstGeom>
          <a:noFill/>
          <a:ln/>
        </p:spPr>
        <p:txBody>
          <a:bodyPr wrap="square" lIns="0" tIns="0" rIns="0" bIns="0" rtlCol="0" anchor="ctr"/>
          <a:lstStyle/>
          <a:p>
            <a:pPr marL="0" indent="0" algn="r">
              <a:buNone/>
            </a:pPr>
            <a:r>
              <a:rPr lang="en-US" sz="1000" dirty="0">
                <a:solidFill>
                  <a:srgbClr val="6A7C8C"/>
                </a:solidFill>
                <a:latin typeface="Calibri" pitchFamily="34" charset="0"/>
                <a:ea typeface="Calibri" pitchFamily="34" charset="-122"/>
                <a:cs typeface="Calibri" pitchFamily="34" charset="-120"/>
              </a:rPr>
              <a:t>32</a:t>
            </a:r>
            <a:endParaRPr lang="en-US" sz="1000" dirty="0"/>
          </a:p>
        </p:txBody>
      </p:sp>
      <p:pic>
        <p:nvPicPr>
          <p:cNvPr id="9" name="Picture 4" descr="ΣΕΔΕΑ | ΚΑΤΑΣΤΑΤΙΚΟ ΣΕΔΕΑ">
            <a:extLst>
              <a:ext uri="{FF2B5EF4-FFF2-40B4-BE49-F238E27FC236}">
                <a16:creationId xmlns:a16="http://schemas.microsoft.com/office/drawing/2014/main" id="{ACEEFD07-843B-A1F0-4941-C43D6EE441B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98864" y="854964"/>
            <a:ext cx="1371600" cy="62300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13314F"/>
        </a:solidFill>
        <a:effectLst/>
      </p:bgPr>
    </p:bg>
    <p:spTree>
      <p:nvGrpSpPr>
        <p:cNvPr id="1" name=""/>
        <p:cNvGrpSpPr/>
        <p:nvPr/>
      </p:nvGrpSpPr>
      <p:grpSpPr>
        <a:xfrm>
          <a:off x="0" y="0"/>
          <a:ext cx="0" cy="0"/>
          <a:chOff x="0" y="0"/>
          <a:chExt cx="0" cy="0"/>
        </a:xfrm>
      </p:grpSpPr>
      <p:sp>
        <p:nvSpPr>
          <p:cNvPr id="2" name="Shape 0"/>
          <p:cNvSpPr/>
          <p:nvPr/>
        </p:nvSpPr>
        <p:spPr>
          <a:xfrm>
            <a:off x="6492240" y="0"/>
            <a:ext cx="4846320" cy="8120063"/>
          </a:xfrm>
          <a:prstGeom prst="rect">
            <a:avLst/>
          </a:prstGeom>
          <a:solidFill>
            <a:srgbClr val="0C1D33"/>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3" name="Image 0" descr="donut.png"/>
          <p:cNvPicPr>
            <a:picLocks noChangeAspect="1"/>
          </p:cNvPicPr>
          <p:nvPr/>
        </p:nvPicPr>
        <p:blipFill>
          <a:blip r:embed="rId3"/>
          <a:stretch>
            <a:fillRect/>
          </a:stretch>
        </p:blipFill>
        <p:spPr>
          <a:xfrm>
            <a:off x="6858000" y="1325880"/>
            <a:ext cx="4114800" cy="4114800"/>
          </a:xfrm>
          <a:prstGeom prst="rect">
            <a:avLst/>
          </a:prstGeom>
        </p:spPr>
      </p:pic>
      <p:sp>
        <p:nvSpPr>
          <p:cNvPr id="4" name="Shape 1"/>
          <p:cNvSpPr/>
          <p:nvPr/>
        </p:nvSpPr>
        <p:spPr>
          <a:xfrm>
            <a:off x="0" y="4572000"/>
            <a:ext cx="1371600" cy="3108960"/>
          </a:xfrm>
          <a:prstGeom prst="ellipse">
            <a:avLst/>
          </a:prstGeom>
          <a:ln w="19050">
            <a:solidFill>
              <a:srgbClr val="1B3553"/>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Text 2"/>
          <p:cNvSpPr/>
          <p:nvPr/>
        </p:nvSpPr>
        <p:spPr>
          <a:xfrm>
            <a:off x="777240" y="2286000"/>
            <a:ext cx="5852160" cy="365760"/>
          </a:xfrm>
          <a:prstGeom prst="rect">
            <a:avLst/>
          </a:prstGeom>
          <a:noFill/>
          <a:ln/>
        </p:spPr>
        <p:txBody>
          <a:bodyPr wrap="square"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b="1" i="0" u="none" strike="noStrike" kern="0" cap="none" spc="300" normalizeH="0" baseline="0" noProof="0" dirty="0">
                <a:ln>
                  <a:noFill/>
                </a:ln>
                <a:solidFill>
                  <a:srgbClr val="8FA3BE"/>
                </a:solidFill>
                <a:effectLst/>
                <a:uLnTx/>
                <a:uFillTx/>
                <a:latin typeface="Calibri" pitchFamily="34" charset="0"/>
                <a:ea typeface="Calibri" pitchFamily="34" charset="-122"/>
                <a:cs typeface="Calibri" pitchFamily="34" charset="-120"/>
              </a:rPr>
              <a:t>ΠΑΝΕΛΛΑΔΙΚΗ ΕΡΕΥΝΑ  ·  ΙΟΥΝΙΟΣ 2026</a:t>
            </a:r>
            <a:endParaRPr kumimoji="0" lang="en-US"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Text 3"/>
          <p:cNvSpPr/>
          <p:nvPr/>
        </p:nvSpPr>
        <p:spPr>
          <a:xfrm>
            <a:off x="731520" y="2697480"/>
            <a:ext cx="6126480" cy="1005840"/>
          </a:xfrm>
          <a:prstGeom prst="rect">
            <a:avLst/>
          </a:prstGeom>
          <a:noFill/>
          <a:ln/>
        </p:spPr>
        <p:txBody>
          <a:bodyPr wrap="square"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600" b="1" i="0" u="none" strike="noStrike" kern="1200" cap="none" spc="0" normalizeH="0" baseline="0" noProof="0" dirty="0">
                <a:ln>
                  <a:noFill/>
                </a:ln>
                <a:solidFill>
                  <a:srgbClr val="FFFFFF"/>
                </a:solidFill>
                <a:effectLst/>
                <a:uLnTx/>
                <a:uFillTx/>
                <a:latin typeface="Cambria" pitchFamily="34" charset="0"/>
                <a:ea typeface="Cambria" pitchFamily="34" charset="-122"/>
                <a:cs typeface="Cambria" pitchFamily="34" charset="-120"/>
              </a:rPr>
              <a:t>Σας ευχαριστούμε</a:t>
            </a:r>
            <a:endParaRPr kumimoji="0" lang="en-US" sz="4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ext 4"/>
          <p:cNvSpPr/>
          <p:nvPr/>
        </p:nvSpPr>
        <p:spPr>
          <a:xfrm>
            <a:off x="777240" y="3840480"/>
            <a:ext cx="5760720" cy="640080"/>
          </a:xfrm>
          <a:prstGeom prst="rect">
            <a:avLst/>
          </a:prstGeom>
          <a:noFill/>
          <a:ln/>
        </p:spPr>
        <p:txBody>
          <a:bodyPr wrap="square"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500" b="0" i="1" u="none" strike="noStrike" kern="1200" cap="none" spc="0" normalizeH="0" baseline="0" noProof="0" dirty="0">
                <a:ln>
                  <a:noFill/>
                </a:ln>
                <a:solidFill>
                  <a:srgbClr val="D98A3D"/>
                </a:solidFill>
                <a:effectLst/>
                <a:uLnTx/>
                <a:uFillTx/>
                <a:latin typeface="Cambria" pitchFamily="34" charset="0"/>
                <a:ea typeface="Cambria" pitchFamily="34" charset="-122"/>
                <a:cs typeface="Cambria" pitchFamily="34" charset="-120"/>
              </a:rPr>
              <a:t>Τέλος παρουσίασης</a:t>
            </a:r>
            <a:endParaRPr kumimoji="0" lang="en-US" sz="25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Shape 5"/>
          <p:cNvSpPr/>
          <p:nvPr/>
        </p:nvSpPr>
        <p:spPr>
          <a:xfrm>
            <a:off x="777240" y="6172200"/>
            <a:ext cx="2240280" cy="868680"/>
          </a:xfrm>
          <a:prstGeom prst="roundRect">
            <a:avLst>
              <a:gd name="adj" fmla="val 8421"/>
            </a:avLst>
          </a:prstGeom>
          <a:solidFill>
            <a:srgbClr val="FFFFFF"/>
          </a:solidFill>
          <a:ln/>
          <a:effectLst>
            <a:outerShdw blurRad="101600" dist="25400" dir="5400000" algn="bl" rotWithShape="0">
              <a:srgbClr val="000000">
                <a:alpha val="30000"/>
              </a:srgbClr>
            </a:outerShdw>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9" name="Image 1" descr="logo_clean.png"/>
          <p:cNvPicPr>
            <a:picLocks noChangeAspect="1"/>
          </p:cNvPicPr>
          <p:nvPr/>
        </p:nvPicPr>
        <p:blipFill>
          <a:blip r:embed="rId4"/>
          <a:stretch>
            <a:fillRect/>
          </a:stretch>
        </p:blipFill>
        <p:spPr>
          <a:xfrm>
            <a:off x="859536" y="6368796"/>
            <a:ext cx="1700784" cy="475488"/>
          </a:xfrm>
          <a:prstGeom prst="rect">
            <a:avLst/>
          </a:prstGeom>
        </p:spPr>
      </p:pic>
      <p:sp>
        <p:nvSpPr>
          <p:cNvPr id="10" name="Shape 6"/>
          <p:cNvSpPr/>
          <p:nvPr/>
        </p:nvSpPr>
        <p:spPr>
          <a:xfrm>
            <a:off x="3200400" y="6172200"/>
            <a:ext cx="2103120" cy="868680"/>
          </a:xfrm>
          <a:prstGeom prst="roundRect">
            <a:avLst>
              <a:gd name="adj" fmla="val 8421"/>
            </a:avLst>
          </a:prstGeom>
          <a:solidFill>
            <a:srgbClr val="FFFFFF"/>
          </a:solidFill>
          <a:ln/>
          <a:effectLst>
            <a:outerShdw blurRad="101600" dist="25400" dir="5400000" algn="bl" rotWithShape="0">
              <a:srgbClr val="000000">
                <a:alpha val="30000"/>
              </a:srgbClr>
            </a:outerShdw>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11" name="Image 2" descr="sedea_raw.png"/>
          <p:cNvPicPr>
            <a:picLocks noChangeAspect="1"/>
          </p:cNvPicPr>
          <p:nvPr/>
        </p:nvPicPr>
        <p:blipFill>
          <a:blip r:embed="rId5"/>
          <a:stretch>
            <a:fillRect/>
          </a:stretch>
        </p:blipFill>
        <p:spPr>
          <a:xfrm>
            <a:off x="3360420" y="6368796"/>
            <a:ext cx="1627632" cy="475488"/>
          </a:xfrm>
          <a:prstGeom prst="rect">
            <a:avLst/>
          </a:prstGeom>
        </p:spPr>
      </p:pic>
      <p:sp>
        <p:nvSpPr>
          <p:cNvPr id="12" name="Shape 7"/>
          <p:cNvSpPr/>
          <p:nvPr/>
        </p:nvSpPr>
        <p:spPr>
          <a:xfrm>
            <a:off x="5486400" y="6172200"/>
            <a:ext cx="1828800" cy="868680"/>
          </a:xfrm>
          <a:prstGeom prst="roundRect">
            <a:avLst>
              <a:gd name="adj" fmla="val 8421"/>
            </a:avLst>
          </a:prstGeom>
          <a:solidFill>
            <a:srgbClr val="FFFFFF"/>
          </a:solidFill>
          <a:ln/>
          <a:effectLst>
            <a:outerShdw blurRad="101600" dist="25400" dir="5400000" algn="bl" rotWithShape="0">
              <a:srgbClr val="000000">
                <a:alpha val="30000"/>
              </a:srgbClr>
            </a:outerShdw>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13" name="Image 3" descr="liberal_raw.png"/>
          <p:cNvPicPr>
            <a:picLocks noChangeAspect="1"/>
          </p:cNvPicPr>
          <p:nvPr/>
        </p:nvPicPr>
        <p:blipFill>
          <a:blip r:embed="rId6"/>
          <a:stretch>
            <a:fillRect/>
          </a:stretch>
        </p:blipFill>
        <p:spPr>
          <a:xfrm>
            <a:off x="5692140" y="6368796"/>
            <a:ext cx="1417320" cy="475488"/>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pic>
        <p:nvPicPr>
          <p:cNvPr id="2" name="Image 0" descr="logo_clean.png"/>
          <p:cNvPicPr>
            <a:picLocks noChangeAspect="1"/>
          </p:cNvPicPr>
          <p:nvPr/>
        </p:nvPicPr>
        <p:blipFill>
          <a:blip r:embed="rId3"/>
          <a:stretch>
            <a:fillRect/>
          </a:stretch>
        </p:blipFill>
        <p:spPr>
          <a:xfrm>
            <a:off x="9098280" y="384048"/>
            <a:ext cx="1371600" cy="370332"/>
          </a:xfrm>
          <a:prstGeom prst="rect">
            <a:avLst/>
          </a:prstGeom>
        </p:spPr>
      </p:pic>
      <p:sp>
        <p:nvSpPr>
          <p:cNvPr id="3" name="Text 0"/>
          <p:cNvSpPr/>
          <p:nvPr/>
        </p:nvSpPr>
        <p:spPr>
          <a:xfrm>
            <a:off x="548640" y="411480"/>
            <a:ext cx="8321040" cy="1005840"/>
          </a:xfrm>
          <a:prstGeom prst="rect">
            <a:avLst/>
          </a:prstGeom>
          <a:noFill/>
          <a:ln/>
        </p:spPr>
        <p:txBody>
          <a:bodyPr wrap="square" lIns="0" tIns="0" rIns="0" bIns="0" rtlCol="0" anchor="t"/>
          <a:lstStyle/>
          <a:p>
            <a:pPr marL="0" indent="0">
              <a:lnSpc>
                <a:spcPct val="100000"/>
              </a:lnSpc>
              <a:buNone/>
            </a:pPr>
            <a:r>
              <a:rPr lang="en-US" sz="1850" b="1" dirty="0">
                <a:solidFill>
                  <a:srgbClr val="13314F"/>
                </a:solidFill>
                <a:latin typeface="Cambria" pitchFamily="34" charset="0"/>
                <a:ea typeface="Cambria" pitchFamily="34" charset="-122"/>
                <a:cs typeface="Cambria" pitchFamily="34" charset="-120"/>
              </a:rPr>
              <a:t>Πώς αξιολογείτε τη σημερινή πολιτική κυριαρχία της κεντροδεξιάς στην πορεία της χώρας;</a:t>
            </a:r>
            <a:endParaRPr lang="en-US" sz="1850" dirty="0"/>
          </a:p>
        </p:txBody>
      </p:sp>
      <p:sp>
        <p:nvSpPr>
          <p:cNvPr id="4" name="Text 1"/>
          <p:cNvSpPr/>
          <p:nvPr/>
        </p:nvSpPr>
        <p:spPr>
          <a:xfrm>
            <a:off x="566928" y="1517904"/>
            <a:ext cx="8229600" cy="292608"/>
          </a:xfrm>
          <a:prstGeom prst="rect">
            <a:avLst/>
          </a:prstGeom>
          <a:noFill/>
          <a:ln/>
        </p:spPr>
        <p:txBody>
          <a:bodyPr wrap="square" lIns="0" tIns="0" rIns="0" bIns="0" rtlCol="0" anchor="ctr"/>
          <a:lstStyle/>
          <a:p>
            <a:pPr marL="0" indent="0">
              <a:buNone/>
            </a:pPr>
            <a:r>
              <a:rPr lang="en-US" sz="1200" b="1" kern="0" spc="200" dirty="0">
                <a:solidFill>
                  <a:srgbClr val="9E2A2B"/>
                </a:solidFill>
                <a:latin typeface="Calibri" pitchFamily="34" charset="0"/>
                <a:ea typeface="Calibri" pitchFamily="34" charset="-122"/>
                <a:cs typeface="Calibri" pitchFamily="34" charset="-120"/>
              </a:rPr>
              <a:t>ΨΗΦΟΦΌΡΟΙ ΝΔ</a:t>
            </a:r>
            <a:endParaRPr lang="en-US" sz="1200" dirty="0"/>
          </a:p>
        </p:txBody>
      </p:sp>
      <p:graphicFrame>
        <p:nvGraphicFramePr>
          <p:cNvPr id="5" name="Chart 0"/>
          <p:cNvGraphicFramePr/>
          <p:nvPr>
            <p:extLst>
              <p:ext uri="{D42A27DB-BD31-4B8C-83A1-F6EECF244321}">
                <p14:modId xmlns:p14="http://schemas.microsoft.com/office/powerpoint/2010/main" val="2175153221"/>
              </p:ext>
            </p:extLst>
          </p:nvPr>
        </p:nvGraphicFramePr>
        <p:xfrm>
          <a:off x="411480" y="2542032"/>
          <a:ext cx="6446520" cy="4983480"/>
        </p:xfrm>
        <a:graphic>
          <a:graphicData uri="http://schemas.openxmlformats.org/drawingml/2006/chart">
            <c:chart xmlns:c="http://schemas.openxmlformats.org/drawingml/2006/chart" xmlns:r="http://schemas.openxmlformats.org/officeDocument/2006/relationships" r:id="rId4"/>
          </a:graphicData>
        </a:graphic>
      </p:graphicFrame>
      <p:sp>
        <p:nvSpPr>
          <p:cNvPr id="6" name="Shape 2"/>
          <p:cNvSpPr/>
          <p:nvPr/>
        </p:nvSpPr>
        <p:spPr>
          <a:xfrm>
            <a:off x="7114032" y="2542032"/>
            <a:ext cx="3200400" cy="1371600"/>
          </a:xfrm>
          <a:prstGeom prst="roundRect">
            <a:avLst>
              <a:gd name="adj" fmla="val 5333"/>
            </a:avLst>
          </a:prstGeom>
          <a:solidFill>
            <a:srgbClr val="E8F1EE"/>
          </a:solidFill>
          <a:ln w="12700">
            <a:solidFill>
              <a:srgbClr val="D7DEE5"/>
            </a:solidFill>
            <a:prstDash val="solid"/>
          </a:ln>
        </p:spPr>
        <p:txBody>
          <a:bodyPr/>
          <a:lstStyle/>
          <a:p>
            <a:endParaRPr lang="el-GR"/>
          </a:p>
        </p:txBody>
      </p:sp>
      <p:sp>
        <p:nvSpPr>
          <p:cNvPr id="7" name="Shape 3"/>
          <p:cNvSpPr/>
          <p:nvPr/>
        </p:nvSpPr>
        <p:spPr>
          <a:xfrm>
            <a:off x="7370064" y="2834640"/>
            <a:ext cx="164592" cy="164592"/>
          </a:xfrm>
          <a:prstGeom prst="ellipse">
            <a:avLst/>
          </a:prstGeom>
          <a:solidFill>
            <a:srgbClr val="1E6F5C"/>
          </a:solidFill>
          <a:ln/>
        </p:spPr>
        <p:txBody>
          <a:bodyPr/>
          <a:lstStyle/>
          <a:p>
            <a:endParaRPr lang="el-GR"/>
          </a:p>
        </p:txBody>
      </p:sp>
      <p:sp>
        <p:nvSpPr>
          <p:cNvPr id="8" name="Text 4"/>
          <p:cNvSpPr/>
          <p:nvPr/>
        </p:nvSpPr>
        <p:spPr>
          <a:xfrm>
            <a:off x="7626096" y="2779776"/>
            <a:ext cx="2468880" cy="274320"/>
          </a:xfrm>
          <a:prstGeom prst="rect">
            <a:avLst/>
          </a:prstGeom>
          <a:noFill/>
          <a:ln/>
        </p:spPr>
        <p:txBody>
          <a:bodyPr wrap="square" lIns="0" tIns="0" rIns="0" bIns="0" rtlCol="0" anchor="ctr"/>
          <a:lstStyle/>
          <a:p>
            <a:pPr marL="0" indent="0">
              <a:buNone/>
            </a:pPr>
            <a:r>
              <a:rPr lang="en-US" sz="1250" b="1" kern="0" spc="100" dirty="0">
                <a:solidFill>
                  <a:srgbClr val="1E6F5C"/>
                </a:solidFill>
                <a:latin typeface="Calibri" pitchFamily="34" charset="0"/>
                <a:ea typeface="Calibri" pitchFamily="34" charset="-122"/>
                <a:cs typeface="Calibri" pitchFamily="34" charset="-120"/>
              </a:rPr>
              <a:t>ΘΕΤΙΚΑ</a:t>
            </a:r>
            <a:endParaRPr lang="en-US" sz="1250" dirty="0"/>
          </a:p>
        </p:txBody>
      </p:sp>
      <p:sp>
        <p:nvSpPr>
          <p:cNvPr id="9" name="Text 5"/>
          <p:cNvSpPr/>
          <p:nvPr/>
        </p:nvSpPr>
        <p:spPr>
          <a:xfrm>
            <a:off x="7351776" y="3044952"/>
            <a:ext cx="2743200" cy="640080"/>
          </a:xfrm>
          <a:prstGeom prst="rect">
            <a:avLst/>
          </a:prstGeom>
          <a:noFill/>
          <a:ln/>
        </p:spPr>
        <p:txBody>
          <a:bodyPr wrap="square" lIns="0" tIns="0" rIns="0" bIns="0" rtlCol="0" anchor="ctr"/>
          <a:lstStyle/>
          <a:p>
            <a:pPr marL="0" indent="0">
              <a:buNone/>
            </a:pPr>
            <a:r>
              <a:rPr lang="en-US" sz="3300" b="1" dirty="0">
                <a:solidFill>
                  <a:srgbClr val="1E6F5C"/>
                </a:solidFill>
                <a:latin typeface="Calibri" pitchFamily="34" charset="0"/>
                <a:ea typeface="Calibri" pitchFamily="34" charset="-122"/>
                <a:cs typeface="Calibri" pitchFamily="34" charset="-120"/>
              </a:rPr>
              <a:t>60,2%</a:t>
            </a:r>
            <a:endParaRPr lang="en-US" sz="3300" dirty="0"/>
          </a:p>
        </p:txBody>
      </p:sp>
      <p:sp>
        <p:nvSpPr>
          <p:cNvPr id="10" name="Text 6"/>
          <p:cNvSpPr/>
          <p:nvPr/>
        </p:nvSpPr>
        <p:spPr>
          <a:xfrm>
            <a:off x="7370064" y="3621024"/>
            <a:ext cx="2743200" cy="256032"/>
          </a:xfrm>
          <a:prstGeom prst="rect">
            <a:avLst/>
          </a:prstGeom>
          <a:noFill/>
          <a:ln/>
        </p:spPr>
        <p:txBody>
          <a:bodyPr wrap="square" lIns="0" tIns="0" rIns="0" bIns="0" rtlCol="0" anchor="ctr"/>
          <a:lstStyle/>
          <a:p>
            <a:pPr marL="0" indent="0">
              <a:buNone/>
            </a:pPr>
            <a:r>
              <a:rPr lang="en-US" sz="1000" dirty="0">
                <a:solidFill>
                  <a:srgbClr val="6A7C8C"/>
                </a:solidFill>
                <a:latin typeface="Calibri" pitchFamily="34" charset="0"/>
                <a:ea typeface="Calibri" pitchFamily="34" charset="-122"/>
                <a:cs typeface="Calibri" pitchFamily="34" charset="-120"/>
              </a:rPr>
              <a:t>Πολύ + Μάλλον θετικά</a:t>
            </a:r>
            <a:endParaRPr lang="en-US" sz="1000" dirty="0"/>
          </a:p>
        </p:txBody>
      </p:sp>
      <p:sp>
        <p:nvSpPr>
          <p:cNvPr id="11" name="Shape 7"/>
          <p:cNvSpPr/>
          <p:nvPr/>
        </p:nvSpPr>
        <p:spPr>
          <a:xfrm>
            <a:off x="7114032" y="4078224"/>
            <a:ext cx="3200400" cy="1371600"/>
          </a:xfrm>
          <a:prstGeom prst="roundRect">
            <a:avLst>
              <a:gd name="adj" fmla="val 5333"/>
            </a:avLst>
          </a:prstGeom>
          <a:solidFill>
            <a:srgbClr val="EFF1F3"/>
          </a:solidFill>
          <a:ln w="12700">
            <a:solidFill>
              <a:srgbClr val="D7DEE5"/>
            </a:solidFill>
            <a:prstDash val="solid"/>
          </a:ln>
        </p:spPr>
        <p:txBody>
          <a:bodyPr/>
          <a:lstStyle/>
          <a:p>
            <a:endParaRPr lang="el-GR"/>
          </a:p>
        </p:txBody>
      </p:sp>
      <p:sp>
        <p:nvSpPr>
          <p:cNvPr id="12" name="Shape 8"/>
          <p:cNvSpPr/>
          <p:nvPr/>
        </p:nvSpPr>
        <p:spPr>
          <a:xfrm>
            <a:off x="7370064" y="4370832"/>
            <a:ext cx="164592" cy="164592"/>
          </a:xfrm>
          <a:prstGeom prst="ellipse">
            <a:avLst/>
          </a:prstGeom>
          <a:solidFill>
            <a:srgbClr val="6B7886"/>
          </a:solidFill>
          <a:ln/>
        </p:spPr>
        <p:txBody>
          <a:bodyPr/>
          <a:lstStyle/>
          <a:p>
            <a:endParaRPr lang="el-GR"/>
          </a:p>
        </p:txBody>
      </p:sp>
      <p:sp>
        <p:nvSpPr>
          <p:cNvPr id="13" name="Text 9"/>
          <p:cNvSpPr/>
          <p:nvPr/>
        </p:nvSpPr>
        <p:spPr>
          <a:xfrm>
            <a:off x="7626096" y="4315968"/>
            <a:ext cx="2468880" cy="274320"/>
          </a:xfrm>
          <a:prstGeom prst="rect">
            <a:avLst/>
          </a:prstGeom>
          <a:noFill/>
          <a:ln/>
        </p:spPr>
        <p:txBody>
          <a:bodyPr wrap="square" lIns="0" tIns="0" rIns="0" bIns="0" rtlCol="0" anchor="ctr"/>
          <a:lstStyle/>
          <a:p>
            <a:pPr marL="0" indent="0">
              <a:buNone/>
            </a:pPr>
            <a:r>
              <a:rPr lang="en-US" sz="1250" b="1" kern="0" spc="100" dirty="0">
                <a:solidFill>
                  <a:srgbClr val="6B7886"/>
                </a:solidFill>
                <a:latin typeface="Calibri" pitchFamily="34" charset="0"/>
                <a:ea typeface="Calibri" pitchFamily="34" charset="-122"/>
                <a:cs typeface="Calibri" pitchFamily="34" charset="-120"/>
              </a:rPr>
              <a:t>ΟΥΔΕΤΕΡΑ</a:t>
            </a:r>
            <a:endParaRPr lang="en-US" sz="1250" dirty="0"/>
          </a:p>
        </p:txBody>
      </p:sp>
      <p:sp>
        <p:nvSpPr>
          <p:cNvPr id="14" name="Text 10"/>
          <p:cNvSpPr/>
          <p:nvPr/>
        </p:nvSpPr>
        <p:spPr>
          <a:xfrm>
            <a:off x="7351776" y="4581144"/>
            <a:ext cx="2743200" cy="640080"/>
          </a:xfrm>
          <a:prstGeom prst="rect">
            <a:avLst/>
          </a:prstGeom>
          <a:noFill/>
          <a:ln/>
        </p:spPr>
        <p:txBody>
          <a:bodyPr wrap="square" lIns="0" tIns="0" rIns="0" bIns="0" rtlCol="0" anchor="ctr"/>
          <a:lstStyle/>
          <a:p>
            <a:pPr marL="0" indent="0">
              <a:buNone/>
            </a:pPr>
            <a:r>
              <a:rPr lang="en-US" sz="3300" b="1" dirty="0">
                <a:solidFill>
                  <a:srgbClr val="6B7886"/>
                </a:solidFill>
                <a:latin typeface="Calibri" pitchFamily="34" charset="0"/>
                <a:ea typeface="Calibri" pitchFamily="34" charset="-122"/>
                <a:cs typeface="Calibri" pitchFamily="34" charset="-120"/>
              </a:rPr>
              <a:t>16,7%</a:t>
            </a:r>
            <a:endParaRPr lang="en-US" sz="3300" dirty="0"/>
          </a:p>
        </p:txBody>
      </p:sp>
      <p:sp>
        <p:nvSpPr>
          <p:cNvPr id="15" name="Text 11"/>
          <p:cNvSpPr/>
          <p:nvPr/>
        </p:nvSpPr>
        <p:spPr>
          <a:xfrm>
            <a:off x="7370064" y="5157216"/>
            <a:ext cx="2743200" cy="256032"/>
          </a:xfrm>
          <a:prstGeom prst="rect">
            <a:avLst/>
          </a:prstGeom>
          <a:noFill/>
          <a:ln/>
        </p:spPr>
        <p:txBody>
          <a:bodyPr wrap="square" lIns="0" tIns="0" rIns="0" bIns="0" rtlCol="0" anchor="ctr"/>
          <a:lstStyle/>
          <a:p>
            <a:pPr marL="0" indent="0">
              <a:buNone/>
            </a:pPr>
            <a:r>
              <a:rPr lang="en-US" sz="1000" dirty="0">
                <a:solidFill>
                  <a:srgbClr val="6A7C8C"/>
                </a:solidFill>
                <a:latin typeface="Calibri" pitchFamily="34" charset="0"/>
                <a:ea typeface="Calibri" pitchFamily="34" charset="-122"/>
                <a:cs typeface="Calibri" pitchFamily="34" charset="-120"/>
              </a:rPr>
              <a:t>Ούτε θετικά ούτε αρνητικά</a:t>
            </a:r>
            <a:endParaRPr lang="en-US" sz="1000" dirty="0"/>
          </a:p>
        </p:txBody>
      </p:sp>
      <p:sp>
        <p:nvSpPr>
          <p:cNvPr id="16" name="Shape 12"/>
          <p:cNvSpPr/>
          <p:nvPr/>
        </p:nvSpPr>
        <p:spPr>
          <a:xfrm>
            <a:off x="7114032" y="5614416"/>
            <a:ext cx="3200400" cy="1371600"/>
          </a:xfrm>
          <a:prstGeom prst="roundRect">
            <a:avLst>
              <a:gd name="adj" fmla="val 5333"/>
            </a:avLst>
          </a:prstGeom>
          <a:solidFill>
            <a:srgbClr val="F6EAE9"/>
          </a:solidFill>
          <a:ln w="12700">
            <a:solidFill>
              <a:srgbClr val="D7DEE5"/>
            </a:solidFill>
            <a:prstDash val="solid"/>
          </a:ln>
        </p:spPr>
        <p:txBody>
          <a:bodyPr/>
          <a:lstStyle/>
          <a:p>
            <a:endParaRPr lang="el-GR"/>
          </a:p>
        </p:txBody>
      </p:sp>
      <p:sp>
        <p:nvSpPr>
          <p:cNvPr id="17" name="Shape 13"/>
          <p:cNvSpPr/>
          <p:nvPr/>
        </p:nvSpPr>
        <p:spPr>
          <a:xfrm>
            <a:off x="7370064" y="5907024"/>
            <a:ext cx="164592" cy="164592"/>
          </a:xfrm>
          <a:prstGeom prst="ellipse">
            <a:avLst/>
          </a:prstGeom>
          <a:solidFill>
            <a:srgbClr val="9E2A2B"/>
          </a:solidFill>
          <a:ln/>
        </p:spPr>
        <p:txBody>
          <a:bodyPr/>
          <a:lstStyle/>
          <a:p>
            <a:endParaRPr lang="el-GR"/>
          </a:p>
        </p:txBody>
      </p:sp>
      <p:sp>
        <p:nvSpPr>
          <p:cNvPr id="18" name="Text 14"/>
          <p:cNvSpPr/>
          <p:nvPr/>
        </p:nvSpPr>
        <p:spPr>
          <a:xfrm>
            <a:off x="7626096" y="5852160"/>
            <a:ext cx="2468880" cy="274320"/>
          </a:xfrm>
          <a:prstGeom prst="rect">
            <a:avLst/>
          </a:prstGeom>
          <a:noFill/>
          <a:ln/>
        </p:spPr>
        <p:txBody>
          <a:bodyPr wrap="square" lIns="0" tIns="0" rIns="0" bIns="0" rtlCol="0" anchor="ctr"/>
          <a:lstStyle/>
          <a:p>
            <a:pPr marL="0" indent="0">
              <a:buNone/>
            </a:pPr>
            <a:r>
              <a:rPr lang="en-US" sz="1250" b="1" kern="0" spc="100" dirty="0">
                <a:solidFill>
                  <a:srgbClr val="9E2A2B"/>
                </a:solidFill>
                <a:latin typeface="Calibri" pitchFamily="34" charset="0"/>
                <a:ea typeface="Calibri" pitchFamily="34" charset="-122"/>
                <a:cs typeface="Calibri" pitchFamily="34" charset="-120"/>
              </a:rPr>
              <a:t>ΑΡΝΗΤΙΚΑ</a:t>
            </a:r>
            <a:endParaRPr lang="en-US" sz="1250" dirty="0"/>
          </a:p>
        </p:txBody>
      </p:sp>
      <p:sp>
        <p:nvSpPr>
          <p:cNvPr id="19" name="Text 15"/>
          <p:cNvSpPr/>
          <p:nvPr/>
        </p:nvSpPr>
        <p:spPr>
          <a:xfrm>
            <a:off x="7351776" y="6117336"/>
            <a:ext cx="2743200" cy="640080"/>
          </a:xfrm>
          <a:prstGeom prst="rect">
            <a:avLst/>
          </a:prstGeom>
          <a:noFill/>
          <a:ln/>
        </p:spPr>
        <p:txBody>
          <a:bodyPr wrap="square" lIns="0" tIns="0" rIns="0" bIns="0" rtlCol="0" anchor="ctr"/>
          <a:lstStyle/>
          <a:p>
            <a:pPr marL="0" indent="0">
              <a:buNone/>
            </a:pPr>
            <a:r>
              <a:rPr lang="en-US" sz="3300" b="1" dirty="0">
                <a:solidFill>
                  <a:srgbClr val="9E2A2B"/>
                </a:solidFill>
                <a:latin typeface="Calibri" pitchFamily="34" charset="0"/>
                <a:ea typeface="Calibri" pitchFamily="34" charset="-122"/>
                <a:cs typeface="Calibri" pitchFamily="34" charset="-120"/>
              </a:rPr>
              <a:t>22,7%</a:t>
            </a:r>
            <a:endParaRPr lang="en-US" sz="3300" dirty="0"/>
          </a:p>
        </p:txBody>
      </p:sp>
      <p:sp>
        <p:nvSpPr>
          <p:cNvPr id="20" name="Text 16"/>
          <p:cNvSpPr/>
          <p:nvPr/>
        </p:nvSpPr>
        <p:spPr>
          <a:xfrm>
            <a:off x="7370064" y="6693408"/>
            <a:ext cx="2743200" cy="256032"/>
          </a:xfrm>
          <a:prstGeom prst="rect">
            <a:avLst/>
          </a:prstGeom>
          <a:noFill/>
          <a:ln/>
        </p:spPr>
        <p:txBody>
          <a:bodyPr wrap="square" lIns="0" tIns="0" rIns="0" bIns="0" rtlCol="0" anchor="ctr"/>
          <a:lstStyle/>
          <a:p>
            <a:pPr marL="0" indent="0">
              <a:buNone/>
            </a:pPr>
            <a:r>
              <a:rPr lang="en-US" sz="1000" dirty="0">
                <a:solidFill>
                  <a:srgbClr val="6A7C8C"/>
                </a:solidFill>
                <a:latin typeface="Calibri" pitchFamily="34" charset="0"/>
                <a:ea typeface="Calibri" pitchFamily="34" charset="-122"/>
                <a:cs typeface="Calibri" pitchFamily="34" charset="-120"/>
              </a:rPr>
              <a:t>Μάλλον + Πολύ αρνητικά</a:t>
            </a:r>
            <a:endParaRPr lang="en-US" sz="1000" dirty="0"/>
          </a:p>
        </p:txBody>
      </p:sp>
      <p:sp>
        <p:nvSpPr>
          <p:cNvPr id="21" name="Text 17"/>
          <p:cNvSpPr/>
          <p:nvPr/>
        </p:nvSpPr>
        <p:spPr>
          <a:xfrm>
            <a:off x="566928" y="1874520"/>
            <a:ext cx="9692640" cy="457200"/>
          </a:xfrm>
          <a:prstGeom prst="rect">
            <a:avLst/>
          </a:prstGeom>
          <a:noFill/>
          <a:ln/>
        </p:spPr>
        <p:txBody>
          <a:bodyPr wrap="square" lIns="0" tIns="0" rIns="0" bIns="0" rtlCol="0" anchor="ctr"/>
          <a:lstStyle/>
          <a:p>
            <a:pPr marL="0" indent="0">
              <a:buNone/>
            </a:pPr>
            <a:r>
              <a:rPr lang="en-US" sz="1500" dirty="0">
                <a:solidFill>
                  <a:srgbClr val="1B3A5C"/>
                </a:solidFill>
                <a:latin typeface="Calibri" pitchFamily="34" charset="0"/>
                <a:ea typeface="Calibri" pitchFamily="34" charset="-122"/>
                <a:cs typeface="Calibri" pitchFamily="34" charset="-120"/>
              </a:rPr>
              <a:t>Στους ψηφοφόρους της ΝΔ, οι θετικές αξιολογήσεις </a:t>
            </a:r>
            <a:r>
              <a:rPr lang="en-US" sz="1500" b="1" dirty="0">
                <a:solidFill>
                  <a:srgbClr val="1E6F5C"/>
                </a:solidFill>
                <a:latin typeface="Calibri" pitchFamily="34" charset="0"/>
                <a:ea typeface="Calibri" pitchFamily="34" charset="-122"/>
                <a:cs typeface="Calibri" pitchFamily="34" charset="-120"/>
              </a:rPr>
              <a:t>(60,2%)</a:t>
            </a:r>
            <a:r>
              <a:rPr lang="en-US" sz="1500" dirty="0">
                <a:solidFill>
                  <a:srgbClr val="1B3A5C"/>
                </a:solidFill>
                <a:latin typeface="Calibri" pitchFamily="34" charset="0"/>
                <a:ea typeface="Calibri" pitchFamily="34" charset="-122"/>
                <a:cs typeface="Calibri" pitchFamily="34" charset="-120"/>
              </a:rPr>
              <a:t> υπερτερούν σαφώς των αρνητικών </a:t>
            </a:r>
            <a:r>
              <a:rPr lang="en-US" sz="1500" b="1" dirty="0">
                <a:solidFill>
                  <a:srgbClr val="9E2A2B"/>
                </a:solidFill>
                <a:latin typeface="Calibri" pitchFamily="34" charset="0"/>
                <a:ea typeface="Calibri" pitchFamily="34" charset="-122"/>
                <a:cs typeface="Calibri" pitchFamily="34" charset="-120"/>
              </a:rPr>
              <a:t>(22,7%)</a:t>
            </a:r>
            <a:r>
              <a:rPr lang="en-US" sz="1500" dirty="0">
                <a:solidFill>
                  <a:srgbClr val="1B3A5C"/>
                </a:solidFill>
                <a:latin typeface="Calibri" pitchFamily="34" charset="0"/>
                <a:ea typeface="Calibri" pitchFamily="34" charset="-122"/>
                <a:cs typeface="Calibri" pitchFamily="34" charset="-120"/>
              </a:rPr>
              <a:t>.</a:t>
            </a:r>
            <a:endParaRPr lang="en-US" sz="1500" dirty="0"/>
          </a:p>
        </p:txBody>
      </p:sp>
      <p:sp>
        <p:nvSpPr>
          <p:cNvPr id="23" name="Shape 19"/>
          <p:cNvSpPr/>
          <p:nvPr/>
        </p:nvSpPr>
        <p:spPr>
          <a:xfrm>
            <a:off x="548640" y="7607808"/>
            <a:ext cx="9738360" cy="0"/>
          </a:xfrm>
          <a:prstGeom prst="line">
            <a:avLst/>
          </a:prstGeom>
          <a:noFill/>
          <a:ln w="12700">
            <a:solidFill>
              <a:srgbClr val="D7DEE5"/>
            </a:solidFill>
            <a:prstDash val="solid"/>
          </a:ln>
        </p:spPr>
        <p:txBody>
          <a:bodyPr/>
          <a:lstStyle/>
          <a:p>
            <a:endParaRPr lang="el-GR"/>
          </a:p>
        </p:txBody>
      </p:sp>
      <p:sp>
        <p:nvSpPr>
          <p:cNvPr id="24" name="Text 20"/>
          <p:cNvSpPr/>
          <p:nvPr/>
        </p:nvSpPr>
        <p:spPr>
          <a:xfrm>
            <a:off x="548640" y="7680960"/>
            <a:ext cx="8961120" cy="320040"/>
          </a:xfrm>
          <a:prstGeom prst="rect">
            <a:avLst/>
          </a:prstGeom>
          <a:noFill/>
          <a:ln/>
        </p:spPr>
        <p:txBody>
          <a:bodyPr wrap="square" lIns="0" tIns="0" rIns="0" bIns="0" rtlCol="0" anchor="ctr"/>
          <a:lstStyle/>
          <a:p>
            <a:pPr marL="0" indent="0">
              <a:buNone/>
            </a:pPr>
            <a:r>
              <a:rPr lang="en-US" sz="900" b="1" dirty="0">
                <a:solidFill>
                  <a:schemeClr val="accent1">
                    <a:lumMod val="50000"/>
                  </a:schemeClr>
                </a:solidFill>
                <a:latin typeface="Calibri" pitchFamily="34" charset="0"/>
                <a:ea typeface="Calibri" pitchFamily="34" charset="-122"/>
                <a:cs typeface="Calibri" pitchFamily="34" charset="-120"/>
              </a:rPr>
              <a:t>Πηγή: Opinion Poll για λογαριασμό της Liberal  •  Πανελλαδική έρευνα 23–24 Ιουνίου 2026  •  Μέγεθος δείγματος ν = 1.004</a:t>
            </a:r>
            <a:endParaRPr lang="en-US" sz="900" b="1" dirty="0">
              <a:solidFill>
                <a:schemeClr val="accent1">
                  <a:lumMod val="50000"/>
                </a:schemeClr>
              </a:solidFill>
            </a:endParaRPr>
          </a:p>
        </p:txBody>
      </p:sp>
      <p:sp>
        <p:nvSpPr>
          <p:cNvPr id="25" name="Text 21"/>
          <p:cNvSpPr/>
          <p:nvPr/>
        </p:nvSpPr>
        <p:spPr>
          <a:xfrm>
            <a:off x="9784080" y="7680960"/>
            <a:ext cx="502920" cy="320040"/>
          </a:xfrm>
          <a:prstGeom prst="rect">
            <a:avLst/>
          </a:prstGeom>
          <a:noFill/>
          <a:ln/>
        </p:spPr>
        <p:txBody>
          <a:bodyPr wrap="square" lIns="0" tIns="0" rIns="0" bIns="0" rtlCol="0" anchor="ctr"/>
          <a:lstStyle/>
          <a:p>
            <a:pPr marL="0" indent="0" algn="r">
              <a:buNone/>
            </a:pPr>
            <a:r>
              <a:rPr lang="en-US" sz="1000" dirty="0">
                <a:solidFill>
                  <a:srgbClr val="6A7C8C"/>
                </a:solidFill>
                <a:latin typeface="Calibri" pitchFamily="34" charset="0"/>
                <a:ea typeface="Calibri" pitchFamily="34" charset="-122"/>
                <a:cs typeface="Calibri" pitchFamily="34" charset="-120"/>
              </a:rPr>
              <a:t>2</a:t>
            </a:r>
            <a:endParaRPr lang="en-US" sz="1000" dirty="0"/>
          </a:p>
        </p:txBody>
      </p:sp>
      <p:pic>
        <p:nvPicPr>
          <p:cNvPr id="22" name="Picture 4" descr="ΣΕΔΕΑ | ΚΑΤΑΣΤΑΤΙΚΟ ΣΕΔΕΑ">
            <a:extLst>
              <a:ext uri="{FF2B5EF4-FFF2-40B4-BE49-F238E27FC236}">
                <a16:creationId xmlns:a16="http://schemas.microsoft.com/office/drawing/2014/main" id="{6D26A22D-0DCB-7F1C-1658-604773A4DC7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98864" y="854964"/>
            <a:ext cx="1371600" cy="62300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pic>
        <p:nvPicPr>
          <p:cNvPr id="2" name="Image 0" descr="logo_clean.png"/>
          <p:cNvPicPr>
            <a:picLocks noChangeAspect="1"/>
          </p:cNvPicPr>
          <p:nvPr/>
        </p:nvPicPr>
        <p:blipFill>
          <a:blip r:embed="rId3"/>
          <a:stretch>
            <a:fillRect/>
          </a:stretch>
        </p:blipFill>
        <p:spPr>
          <a:xfrm>
            <a:off x="9098280" y="384048"/>
            <a:ext cx="1371600" cy="370332"/>
          </a:xfrm>
          <a:prstGeom prst="rect">
            <a:avLst/>
          </a:prstGeom>
        </p:spPr>
      </p:pic>
      <p:sp>
        <p:nvSpPr>
          <p:cNvPr id="3" name="Text 0"/>
          <p:cNvSpPr/>
          <p:nvPr/>
        </p:nvSpPr>
        <p:spPr>
          <a:xfrm>
            <a:off x="548640" y="411480"/>
            <a:ext cx="8321040" cy="1005840"/>
          </a:xfrm>
          <a:prstGeom prst="rect">
            <a:avLst/>
          </a:prstGeom>
          <a:noFill/>
          <a:ln/>
        </p:spPr>
        <p:txBody>
          <a:bodyPr wrap="square" lIns="0" tIns="0" rIns="0" bIns="0" rtlCol="0" anchor="t"/>
          <a:lstStyle/>
          <a:p>
            <a:pPr marL="0" indent="0">
              <a:lnSpc>
                <a:spcPct val="100000"/>
              </a:lnSpc>
              <a:buNone/>
            </a:pPr>
            <a:r>
              <a:rPr lang="en-US" sz="1850" b="1" dirty="0">
                <a:solidFill>
                  <a:srgbClr val="13314F"/>
                </a:solidFill>
                <a:latin typeface="Cambria" pitchFamily="34" charset="0"/>
                <a:ea typeface="Cambria" pitchFamily="34" charset="-122"/>
                <a:cs typeface="Cambria" pitchFamily="34" charset="-120"/>
              </a:rPr>
              <a:t>Πώς αξιολογείτε τη σημερινή πολιτική κυριαρχία της κεντροδεξιάς στην πορεία της χώρας;</a:t>
            </a:r>
            <a:endParaRPr lang="en-US" sz="1850" dirty="0"/>
          </a:p>
        </p:txBody>
      </p:sp>
      <p:sp>
        <p:nvSpPr>
          <p:cNvPr id="4" name="Text 1"/>
          <p:cNvSpPr/>
          <p:nvPr/>
        </p:nvSpPr>
        <p:spPr>
          <a:xfrm>
            <a:off x="566928" y="1517904"/>
            <a:ext cx="8229600" cy="292608"/>
          </a:xfrm>
          <a:prstGeom prst="rect">
            <a:avLst/>
          </a:prstGeom>
          <a:noFill/>
          <a:ln/>
        </p:spPr>
        <p:txBody>
          <a:bodyPr wrap="square" lIns="0" tIns="0" rIns="0" bIns="0" rtlCol="0" anchor="ctr"/>
          <a:lstStyle/>
          <a:p>
            <a:pPr marL="0" indent="0">
              <a:buNone/>
            </a:pPr>
            <a:r>
              <a:rPr lang="en-US" sz="1200" b="1" kern="0" spc="200" dirty="0">
                <a:solidFill>
                  <a:srgbClr val="9E2A2B"/>
                </a:solidFill>
                <a:latin typeface="Calibri" pitchFamily="34" charset="0"/>
                <a:ea typeface="Calibri" pitchFamily="34" charset="-122"/>
                <a:cs typeface="Calibri" pitchFamily="34" charset="-120"/>
              </a:rPr>
              <a:t>ΑΝΆ ΙΔΕΟΛΟΓΙΚΌ ΑΥΤΟΚΑΘΟΡΙΣΜΌ</a:t>
            </a:r>
            <a:endParaRPr lang="en-US" sz="1200" dirty="0"/>
          </a:p>
        </p:txBody>
      </p:sp>
      <p:graphicFrame>
        <p:nvGraphicFramePr>
          <p:cNvPr id="5" name="Chart 0"/>
          <p:cNvGraphicFramePr/>
          <p:nvPr>
            <p:extLst>
              <p:ext uri="{D42A27DB-BD31-4B8C-83A1-F6EECF244321}">
                <p14:modId xmlns:p14="http://schemas.microsoft.com/office/powerpoint/2010/main" val="500021374"/>
              </p:ext>
            </p:extLst>
          </p:nvPr>
        </p:nvGraphicFramePr>
        <p:xfrm>
          <a:off x="457200" y="1938528"/>
          <a:ext cx="9875520" cy="5468112"/>
        </p:xfrm>
        <a:graphic>
          <a:graphicData uri="http://schemas.openxmlformats.org/drawingml/2006/chart">
            <c:chart xmlns:c="http://schemas.openxmlformats.org/drawingml/2006/chart" xmlns:r="http://schemas.openxmlformats.org/officeDocument/2006/relationships" r:id="rId4"/>
          </a:graphicData>
        </a:graphic>
      </p:graphicFrame>
      <p:sp>
        <p:nvSpPr>
          <p:cNvPr id="6" name="Shape 2"/>
          <p:cNvSpPr/>
          <p:nvPr/>
        </p:nvSpPr>
        <p:spPr>
          <a:xfrm>
            <a:off x="548640" y="7607808"/>
            <a:ext cx="9738360" cy="0"/>
          </a:xfrm>
          <a:prstGeom prst="line">
            <a:avLst/>
          </a:prstGeom>
          <a:noFill/>
          <a:ln w="12700">
            <a:solidFill>
              <a:srgbClr val="D7DEE5"/>
            </a:solidFill>
            <a:prstDash val="solid"/>
          </a:ln>
        </p:spPr>
        <p:txBody>
          <a:bodyPr/>
          <a:lstStyle/>
          <a:p>
            <a:endParaRPr lang="el-GR"/>
          </a:p>
        </p:txBody>
      </p:sp>
      <p:sp>
        <p:nvSpPr>
          <p:cNvPr id="7" name="Text 3"/>
          <p:cNvSpPr/>
          <p:nvPr/>
        </p:nvSpPr>
        <p:spPr>
          <a:xfrm>
            <a:off x="548640" y="7680960"/>
            <a:ext cx="8961120" cy="320040"/>
          </a:xfrm>
          <a:prstGeom prst="rect">
            <a:avLst/>
          </a:prstGeom>
          <a:noFill/>
          <a:ln/>
        </p:spPr>
        <p:txBody>
          <a:bodyPr wrap="square" lIns="0" tIns="0" rIns="0" bIns="0" rtlCol="0" anchor="ctr"/>
          <a:lstStyle/>
          <a:p>
            <a:pPr marL="0" indent="0">
              <a:buNone/>
            </a:pPr>
            <a:r>
              <a:rPr lang="en-US" sz="900" b="1" dirty="0">
                <a:solidFill>
                  <a:schemeClr val="accent1">
                    <a:lumMod val="50000"/>
                  </a:schemeClr>
                </a:solidFill>
                <a:latin typeface="Calibri" pitchFamily="34" charset="0"/>
                <a:ea typeface="Calibri" pitchFamily="34" charset="-122"/>
                <a:cs typeface="Calibri" pitchFamily="34" charset="-120"/>
              </a:rPr>
              <a:t>Πηγή: Opinion Poll για λογαριασμό της Liberal  •  Πανελλαδική έρευνα 23–24 Ιουνίου 2026  •  Μέγεθος δείγματος ν = 1.004</a:t>
            </a:r>
            <a:endParaRPr lang="en-US" sz="900" b="1" dirty="0">
              <a:solidFill>
                <a:schemeClr val="accent1">
                  <a:lumMod val="50000"/>
                </a:schemeClr>
              </a:solidFill>
            </a:endParaRPr>
          </a:p>
        </p:txBody>
      </p:sp>
      <p:sp>
        <p:nvSpPr>
          <p:cNvPr id="8" name="Text 4"/>
          <p:cNvSpPr/>
          <p:nvPr/>
        </p:nvSpPr>
        <p:spPr>
          <a:xfrm>
            <a:off x="9784080" y="7680960"/>
            <a:ext cx="502920" cy="320040"/>
          </a:xfrm>
          <a:prstGeom prst="rect">
            <a:avLst/>
          </a:prstGeom>
          <a:noFill/>
          <a:ln/>
        </p:spPr>
        <p:txBody>
          <a:bodyPr wrap="square" lIns="0" tIns="0" rIns="0" bIns="0" rtlCol="0" anchor="ctr"/>
          <a:lstStyle/>
          <a:p>
            <a:pPr marL="0" indent="0" algn="r">
              <a:buNone/>
            </a:pPr>
            <a:r>
              <a:rPr lang="en-US" sz="1000" dirty="0">
                <a:solidFill>
                  <a:srgbClr val="6A7C8C"/>
                </a:solidFill>
                <a:latin typeface="Calibri" pitchFamily="34" charset="0"/>
                <a:ea typeface="Calibri" pitchFamily="34" charset="-122"/>
                <a:cs typeface="Calibri" pitchFamily="34" charset="-120"/>
              </a:rPr>
              <a:t>3</a:t>
            </a:r>
            <a:endParaRPr lang="en-US" sz="1000" dirty="0"/>
          </a:p>
        </p:txBody>
      </p:sp>
      <p:pic>
        <p:nvPicPr>
          <p:cNvPr id="9" name="Picture 4" descr="ΣΕΔΕΑ | ΚΑΤΑΣΤΑΤΙΚΟ ΣΕΔΕΑ">
            <a:extLst>
              <a:ext uri="{FF2B5EF4-FFF2-40B4-BE49-F238E27FC236}">
                <a16:creationId xmlns:a16="http://schemas.microsoft.com/office/drawing/2014/main" id="{B379B210-E7A4-0443-4CBB-1BA3A758109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98864" y="854964"/>
            <a:ext cx="1371600" cy="62300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pic>
        <p:nvPicPr>
          <p:cNvPr id="2" name="Image 0" descr="logo_clean.png"/>
          <p:cNvPicPr>
            <a:picLocks noChangeAspect="1"/>
          </p:cNvPicPr>
          <p:nvPr/>
        </p:nvPicPr>
        <p:blipFill>
          <a:blip r:embed="rId3"/>
          <a:stretch>
            <a:fillRect/>
          </a:stretch>
        </p:blipFill>
        <p:spPr>
          <a:xfrm>
            <a:off x="9098280" y="384048"/>
            <a:ext cx="1371600" cy="370332"/>
          </a:xfrm>
          <a:prstGeom prst="rect">
            <a:avLst/>
          </a:prstGeom>
        </p:spPr>
      </p:pic>
      <p:sp>
        <p:nvSpPr>
          <p:cNvPr id="3" name="Text 0"/>
          <p:cNvSpPr/>
          <p:nvPr/>
        </p:nvSpPr>
        <p:spPr>
          <a:xfrm>
            <a:off x="548640" y="411480"/>
            <a:ext cx="8321040" cy="1005840"/>
          </a:xfrm>
          <a:prstGeom prst="rect">
            <a:avLst/>
          </a:prstGeom>
          <a:noFill/>
          <a:ln/>
        </p:spPr>
        <p:txBody>
          <a:bodyPr wrap="square" lIns="0" tIns="0" rIns="0" bIns="0" rtlCol="0" anchor="t"/>
          <a:lstStyle/>
          <a:p>
            <a:pPr marL="0" indent="0">
              <a:lnSpc>
                <a:spcPct val="100000"/>
              </a:lnSpc>
              <a:buNone/>
            </a:pPr>
            <a:r>
              <a:rPr lang="en-US" sz="1850" b="1" dirty="0">
                <a:solidFill>
                  <a:srgbClr val="13314F"/>
                </a:solidFill>
                <a:latin typeface="Cambria" pitchFamily="34" charset="0"/>
                <a:ea typeface="Cambria" pitchFamily="34" charset="-122"/>
                <a:cs typeface="Cambria" pitchFamily="34" charset="-120"/>
              </a:rPr>
              <a:t>Πώς αξιολογείτε τη σημερινή πολιτική κυριαρχία της κεντροδεξιάς στην πορεία της χώρας;</a:t>
            </a:r>
            <a:endParaRPr lang="en-US" sz="1850" dirty="0"/>
          </a:p>
        </p:txBody>
      </p:sp>
      <p:sp>
        <p:nvSpPr>
          <p:cNvPr id="4" name="Text 1"/>
          <p:cNvSpPr/>
          <p:nvPr/>
        </p:nvSpPr>
        <p:spPr>
          <a:xfrm>
            <a:off x="566928" y="1517904"/>
            <a:ext cx="8229600" cy="292608"/>
          </a:xfrm>
          <a:prstGeom prst="rect">
            <a:avLst/>
          </a:prstGeom>
          <a:noFill/>
          <a:ln/>
        </p:spPr>
        <p:txBody>
          <a:bodyPr wrap="square" lIns="0" tIns="0" rIns="0" bIns="0" rtlCol="0" anchor="ctr"/>
          <a:lstStyle/>
          <a:p>
            <a:pPr marL="0" indent="0">
              <a:buNone/>
            </a:pPr>
            <a:r>
              <a:rPr lang="en-US" sz="1200" b="1" kern="0" spc="200" dirty="0">
                <a:solidFill>
                  <a:srgbClr val="9E2A2B"/>
                </a:solidFill>
                <a:latin typeface="Calibri" pitchFamily="34" charset="0"/>
                <a:ea typeface="Calibri" pitchFamily="34" charset="-122"/>
                <a:cs typeface="Calibri" pitchFamily="34" charset="-120"/>
              </a:rPr>
              <a:t>ΑΝΆ ΗΛΙΚΊΑ</a:t>
            </a:r>
            <a:endParaRPr lang="en-US" sz="1200" dirty="0"/>
          </a:p>
        </p:txBody>
      </p:sp>
      <p:graphicFrame>
        <p:nvGraphicFramePr>
          <p:cNvPr id="5" name="Chart 0"/>
          <p:cNvGraphicFramePr/>
          <p:nvPr>
            <p:extLst>
              <p:ext uri="{D42A27DB-BD31-4B8C-83A1-F6EECF244321}">
                <p14:modId xmlns:p14="http://schemas.microsoft.com/office/powerpoint/2010/main" val="2217894743"/>
              </p:ext>
            </p:extLst>
          </p:nvPr>
        </p:nvGraphicFramePr>
        <p:xfrm>
          <a:off x="457200" y="1938528"/>
          <a:ext cx="9875520" cy="5468112"/>
        </p:xfrm>
        <a:graphic>
          <a:graphicData uri="http://schemas.openxmlformats.org/drawingml/2006/chart">
            <c:chart xmlns:c="http://schemas.openxmlformats.org/drawingml/2006/chart" xmlns:r="http://schemas.openxmlformats.org/officeDocument/2006/relationships" r:id="rId4"/>
          </a:graphicData>
        </a:graphic>
      </p:graphicFrame>
      <p:sp>
        <p:nvSpPr>
          <p:cNvPr id="6" name="Shape 2"/>
          <p:cNvSpPr/>
          <p:nvPr/>
        </p:nvSpPr>
        <p:spPr>
          <a:xfrm>
            <a:off x="548640" y="7607808"/>
            <a:ext cx="9738360" cy="0"/>
          </a:xfrm>
          <a:prstGeom prst="line">
            <a:avLst/>
          </a:prstGeom>
          <a:noFill/>
          <a:ln w="12700">
            <a:solidFill>
              <a:srgbClr val="D7DEE5"/>
            </a:solidFill>
            <a:prstDash val="solid"/>
          </a:ln>
        </p:spPr>
        <p:txBody>
          <a:bodyPr/>
          <a:lstStyle/>
          <a:p>
            <a:endParaRPr lang="el-GR"/>
          </a:p>
        </p:txBody>
      </p:sp>
      <p:sp>
        <p:nvSpPr>
          <p:cNvPr id="7" name="Text 3"/>
          <p:cNvSpPr/>
          <p:nvPr/>
        </p:nvSpPr>
        <p:spPr>
          <a:xfrm>
            <a:off x="548640" y="7680960"/>
            <a:ext cx="8961120" cy="320040"/>
          </a:xfrm>
          <a:prstGeom prst="rect">
            <a:avLst/>
          </a:prstGeom>
          <a:noFill/>
          <a:ln/>
        </p:spPr>
        <p:txBody>
          <a:bodyPr wrap="square" lIns="0" tIns="0" rIns="0" bIns="0" rtlCol="0" anchor="ctr"/>
          <a:lstStyle/>
          <a:p>
            <a:pPr marL="0" indent="0">
              <a:buNone/>
            </a:pPr>
            <a:r>
              <a:rPr lang="en-US" sz="900" b="1" dirty="0">
                <a:solidFill>
                  <a:schemeClr val="accent1">
                    <a:lumMod val="50000"/>
                  </a:schemeClr>
                </a:solidFill>
                <a:latin typeface="Calibri" pitchFamily="34" charset="0"/>
                <a:ea typeface="Calibri" pitchFamily="34" charset="-122"/>
                <a:cs typeface="Calibri" pitchFamily="34" charset="-120"/>
              </a:rPr>
              <a:t>Πηγή: Opinion Poll για λογαριασμό της Liberal  •  Πανελλαδική έρευνα 23–24 Ιουνίου 2026  •  Μέγεθος δείγματος ν = 1.004</a:t>
            </a:r>
            <a:endParaRPr lang="en-US" sz="900" b="1" dirty="0">
              <a:solidFill>
                <a:schemeClr val="accent1">
                  <a:lumMod val="50000"/>
                </a:schemeClr>
              </a:solidFill>
            </a:endParaRPr>
          </a:p>
        </p:txBody>
      </p:sp>
      <p:sp>
        <p:nvSpPr>
          <p:cNvPr id="8" name="Text 4"/>
          <p:cNvSpPr/>
          <p:nvPr/>
        </p:nvSpPr>
        <p:spPr>
          <a:xfrm>
            <a:off x="9784080" y="7680960"/>
            <a:ext cx="502920" cy="320040"/>
          </a:xfrm>
          <a:prstGeom prst="rect">
            <a:avLst/>
          </a:prstGeom>
          <a:noFill/>
          <a:ln/>
        </p:spPr>
        <p:txBody>
          <a:bodyPr wrap="square" lIns="0" tIns="0" rIns="0" bIns="0" rtlCol="0" anchor="ctr"/>
          <a:lstStyle/>
          <a:p>
            <a:pPr marL="0" indent="0" algn="r">
              <a:buNone/>
            </a:pPr>
            <a:r>
              <a:rPr lang="en-US" sz="1000" dirty="0">
                <a:solidFill>
                  <a:srgbClr val="6A7C8C"/>
                </a:solidFill>
                <a:latin typeface="Calibri" pitchFamily="34" charset="0"/>
                <a:ea typeface="Calibri" pitchFamily="34" charset="-122"/>
                <a:cs typeface="Calibri" pitchFamily="34" charset="-120"/>
              </a:rPr>
              <a:t>4</a:t>
            </a:r>
            <a:endParaRPr lang="en-US" sz="1000" dirty="0"/>
          </a:p>
        </p:txBody>
      </p:sp>
      <p:pic>
        <p:nvPicPr>
          <p:cNvPr id="9" name="Picture 4" descr="ΣΕΔΕΑ | ΚΑΤΑΣΤΑΤΙΚΟ ΣΕΔΕΑ">
            <a:extLst>
              <a:ext uri="{FF2B5EF4-FFF2-40B4-BE49-F238E27FC236}">
                <a16:creationId xmlns:a16="http://schemas.microsoft.com/office/drawing/2014/main" id="{9A82C7D0-7989-B67C-CE6A-551B495245C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98864" y="854964"/>
            <a:ext cx="1371600" cy="62300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a:effectLst/>
      </p:bgPr>
    </p:bg>
    <p:spTree>
      <p:nvGrpSpPr>
        <p:cNvPr id="1" name=""/>
        <p:cNvGrpSpPr/>
        <p:nvPr/>
      </p:nvGrpSpPr>
      <p:grpSpPr>
        <a:xfrm>
          <a:off x="0" y="0"/>
          <a:ext cx="0" cy="0"/>
          <a:chOff x="0" y="0"/>
          <a:chExt cx="0" cy="0"/>
        </a:xfrm>
      </p:grpSpPr>
      <p:pic>
        <p:nvPicPr>
          <p:cNvPr id="2" name="Image 0" descr="logo_clean.png"/>
          <p:cNvPicPr>
            <a:picLocks noChangeAspect="1"/>
          </p:cNvPicPr>
          <p:nvPr/>
        </p:nvPicPr>
        <p:blipFill>
          <a:blip r:embed="rId3"/>
          <a:stretch>
            <a:fillRect/>
          </a:stretch>
        </p:blipFill>
        <p:spPr>
          <a:xfrm>
            <a:off x="9098280" y="384048"/>
            <a:ext cx="1371600" cy="370332"/>
          </a:xfrm>
          <a:prstGeom prst="rect">
            <a:avLst/>
          </a:prstGeom>
        </p:spPr>
      </p:pic>
      <p:sp>
        <p:nvSpPr>
          <p:cNvPr id="3" name="Text 0"/>
          <p:cNvSpPr/>
          <p:nvPr/>
        </p:nvSpPr>
        <p:spPr>
          <a:xfrm>
            <a:off x="548640" y="411480"/>
            <a:ext cx="8321040" cy="1005840"/>
          </a:xfrm>
          <a:prstGeom prst="rect">
            <a:avLst/>
          </a:prstGeom>
          <a:noFill/>
          <a:ln/>
        </p:spPr>
        <p:txBody>
          <a:bodyPr wrap="square" lIns="0" tIns="0" rIns="0" bIns="0" rtlCol="0" anchor="t"/>
          <a:lstStyle/>
          <a:p>
            <a:pPr marL="0" indent="0">
              <a:lnSpc>
                <a:spcPct val="100000"/>
              </a:lnSpc>
              <a:buNone/>
            </a:pPr>
            <a:r>
              <a:rPr lang="en-US" sz="1850" b="1" dirty="0">
                <a:solidFill>
                  <a:srgbClr val="13314F"/>
                </a:solidFill>
                <a:latin typeface="Cambria" pitchFamily="34" charset="0"/>
                <a:ea typeface="Cambria" pitchFamily="34" charset="-122"/>
                <a:cs typeface="Cambria" pitchFamily="34" charset="-120"/>
              </a:rPr>
              <a:t>Πιστεύετε ότι η κυριαρχία της κεντροδεξιάς οφείλεται κυρίως…</a:t>
            </a:r>
            <a:endParaRPr lang="en-US" sz="1850" dirty="0"/>
          </a:p>
        </p:txBody>
      </p:sp>
      <p:sp>
        <p:nvSpPr>
          <p:cNvPr id="4" name="Text 1"/>
          <p:cNvSpPr/>
          <p:nvPr/>
        </p:nvSpPr>
        <p:spPr>
          <a:xfrm>
            <a:off x="566928" y="1517904"/>
            <a:ext cx="8229600" cy="292608"/>
          </a:xfrm>
          <a:prstGeom prst="rect">
            <a:avLst/>
          </a:prstGeom>
          <a:noFill/>
          <a:ln/>
        </p:spPr>
        <p:txBody>
          <a:bodyPr wrap="square" lIns="0" tIns="0" rIns="0" bIns="0" rtlCol="0" anchor="ctr"/>
          <a:lstStyle/>
          <a:p>
            <a:pPr marL="0" indent="0">
              <a:buNone/>
            </a:pPr>
            <a:r>
              <a:rPr lang="en-US" sz="1200" b="1" kern="0" spc="200" dirty="0">
                <a:solidFill>
                  <a:srgbClr val="C00000"/>
                </a:solidFill>
                <a:latin typeface="Calibri" pitchFamily="34" charset="0"/>
                <a:ea typeface="Calibri" pitchFamily="34" charset="-122"/>
                <a:cs typeface="Calibri" pitchFamily="34" charset="-120"/>
              </a:rPr>
              <a:t>ΈΩΣ 2 ΕΠΙΛΟΓΈΣ</a:t>
            </a:r>
            <a:endParaRPr lang="en-US" sz="1200" dirty="0">
              <a:solidFill>
                <a:srgbClr val="C00000"/>
              </a:solidFill>
            </a:endParaRPr>
          </a:p>
        </p:txBody>
      </p:sp>
      <p:graphicFrame>
        <p:nvGraphicFramePr>
          <p:cNvPr id="5" name="Chart 0"/>
          <p:cNvGraphicFramePr/>
          <p:nvPr>
            <p:extLst>
              <p:ext uri="{D42A27DB-BD31-4B8C-83A1-F6EECF244321}">
                <p14:modId xmlns:p14="http://schemas.microsoft.com/office/powerpoint/2010/main" val="536473270"/>
              </p:ext>
            </p:extLst>
          </p:nvPr>
        </p:nvGraphicFramePr>
        <p:xfrm>
          <a:off x="502920" y="1938528"/>
          <a:ext cx="9829800" cy="5486400"/>
        </p:xfrm>
        <a:graphic>
          <a:graphicData uri="http://schemas.openxmlformats.org/drawingml/2006/chart">
            <c:chart xmlns:c="http://schemas.openxmlformats.org/drawingml/2006/chart" xmlns:r="http://schemas.openxmlformats.org/officeDocument/2006/relationships" r:id="rId4"/>
          </a:graphicData>
        </a:graphic>
      </p:graphicFrame>
      <p:sp>
        <p:nvSpPr>
          <p:cNvPr id="6" name="Shape 2"/>
          <p:cNvSpPr/>
          <p:nvPr/>
        </p:nvSpPr>
        <p:spPr>
          <a:xfrm>
            <a:off x="548640" y="7607808"/>
            <a:ext cx="9738360" cy="0"/>
          </a:xfrm>
          <a:prstGeom prst="line">
            <a:avLst/>
          </a:prstGeom>
          <a:noFill/>
          <a:ln w="12700">
            <a:solidFill>
              <a:srgbClr val="D7DEE5"/>
            </a:solidFill>
            <a:prstDash val="solid"/>
          </a:ln>
        </p:spPr>
        <p:txBody>
          <a:bodyPr/>
          <a:lstStyle/>
          <a:p>
            <a:endParaRPr lang="el-GR"/>
          </a:p>
        </p:txBody>
      </p:sp>
      <p:sp>
        <p:nvSpPr>
          <p:cNvPr id="7" name="Text 3"/>
          <p:cNvSpPr/>
          <p:nvPr/>
        </p:nvSpPr>
        <p:spPr>
          <a:xfrm>
            <a:off x="548640" y="7680960"/>
            <a:ext cx="8961120" cy="320040"/>
          </a:xfrm>
          <a:prstGeom prst="rect">
            <a:avLst/>
          </a:prstGeom>
          <a:noFill/>
          <a:ln/>
        </p:spPr>
        <p:txBody>
          <a:bodyPr wrap="square" lIns="0" tIns="0" rIns="0" bIns="0" rtlCol="0" anchor="ctr"/>
          <a:lstStyle/>
          <a:p>
            <a:pPr marL="0" indent="0">
              <a:buNone/>
            </a:pPr>
            <a:r>
              <a:rPr lang="en-US" sz="900" b="1" dirty="0">
                <a:solidFill>
                  <a:schemeClr val="accent1">
                    <a:lumMod val="50000"/>
                  </a:schemeClr>
                </a:solidFill>
                <a:latin typeface="Calibri" pitchFamily="34" charset="0"/>
                <a:ea typeface="Calibri" pitchFamily="34" charset="-122"/>
                <a:cs typeface="Calibri" pitchFamily="34" charset="-120"/>
              </a:rPr>
              <a:t>Πηγή: Opinion Poll για λογαριασμό της Liberal  •  Πανελλαδική έρευνα 23–24 Ιουνίου 2026  •  Μέγεθος δείγματος ν = 1.004</a:t>
            </a:r>
            <a:endParaRPr lang="en-US" sz="900" b="1" dirty="0">
              <a:solidFill>
                <a:schemeClr val="accent1">
                  <a:lumMod val="50000"/>
                </a:schemeClr>
              </a:solidFill>
            </a:endParaRPr>
          </a:p>
        </p:txBody>
      </p:sp>
      <p:sp>
        <p:nvSpPr>
          <p:cNvPr id="8" name="Text 4"/>
          <p:cNvSpPr/>
          <p:nvPr/>
        </p:nvSpPr>
        <p:spPr>
          <a:xfrm>
            <a:off x="9784080" y="7680960"/>
            <a:ext cx="502920" cy="320040"/>
          </a:xfrm>
          <a:prstGeom prst="rect">
            <a:avLst/>
          </a:prstGeom>
          <a:noFill/>
          <a:ln/>
        </p:spPr>
        <p:txBody>
          <a:bodyPr wrap="square" lIns="0" tIns="0" rIns="0" bIns="0" rtlCol="0" anchor="ctr"/>
          <a:lstStyle/>
          <a:p>
            <a:pPr marL="0" indent="0" algn="r">
              <a:buNone/>
            </a:pPr>
            <a:r>
              <a:rPr lang="en-US" sz="1000" dirty="0">
                <a:solidFill>
                  <a:srgbClr val="6A7C8C"/>
                </a:solidFill>
                <a:latin typeface="Calibri" pitchFamily="34" charset="0"/>
                <a:ea typeface="Calibri" pitchFamily="34" charset="-122"/>
                <a:cs typeface="Calibri" pitchFamily="34" charset="-120"/>
              </a:rPr>
              <a:t>5</a:t>
            </a:r>
            <a:endParaRPr lang="en-US" sz="1000" dirty="0"/>
          </a:p>
        </p:txBody>
      </p:sp>
      <p:pic>
        <p:nvPicPr>
          <p:cNvPr id="9" name="Picture 4" descr="ΣΕΔΕΑ | ΚΑΤΑΣΤΑΤΙΚΟ ΣΕΔΕΑ">
            <a:extLst>
              <a:ext uri="{FF2B5EF4-FFF2-40B4-BE49-F238E27FC236}">
                <a16:creationId xmlns:a16="http://schemas.microsoft.com/office/drawing/2014/main" id="{08DE8533-8410-1FD0-8623-6B0ADDBE037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98864" y="854964"/>
            <a:ext cx="1371600" cy="62300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a:effectLst/>
      </p:bgPr>
    </p:bg>
    <p:spTree>
      <p:nvGrpSpPr>
        <p:cNvPr id="1" name=""/>
        <p:cNvGrpSpPr/>
        <p:nvPr/>
      </p:nvGrpSpPr>
      <p:grpSpPr>
        <a:xfrm>
          <a:off x="0" y="0"/>
          <a:ext cx="0" cy="0"/>
          <a:chOff x="0" y="0"/>
          <a:chExt cx="0" cy="0"/>
        </a:xfrm>
      </p:grpSpPr>
      <p:pic>
        <p:nvPicPr>
          <p:cNvPr id="2" name="Image 0" descr="logo_clean.png"/>
          <p:cNvPicPr>
            <a:picLocks noChangeAspect="1"/>
          </p:cNvPicPr>
          <p:nvPr/>
        </p:nvPicPr>
        <p:blipFill>
          <a:blip r:embed="rId3"/>
          <a:stretch>
            <a:fillRect/>
          </a:stretch>
        </p:blipFill>
        <p:spPr>
          <a:xfrm>
            <a:off x="9098280" y="384048"/>
            <a:ext cx="1371600" cy="370332"/>
          </a:xfrm>
          <a:prstGeom prst="rect">
            <a:avLst/>
          </a:prstGeom>
        </p:spPr>
      </p:pic>
      <p:sp>
        <p:nvSpPr>
          <p:cNvPr id="3" name="Text 0"/>
          <p:cNvSpPr/>
          <p:nvPr/>
        </p:nvSpPr>
        <p:spPr>
          <a:xfrm>
            <a:off x="548640" y="411480"/>
            <a:ext cx="8321040" cy="1005840"/>
          </a:xfrm>
          <a:prstGeom prst="rect">
            <a:avLst/>
          </a:prstGeom>
          <a:noFill/>
          <a:ln/>
        </p:spPr>
        <p:txBody>
          <a:bodyPr wrap="square" lIns="0" tIns="0" rIns="0" bIns="0" rtlCol="0" anchor="t"/>
          <a:lstStyle/>
          <a:p>
            <a:pPr marL="0" indent="0">
              <a:lnSpc>
                <a:spcPct val="100000"/>
              </a:lnSpc>
              <a:buNone/>
            </a:pPr>
            <a:r>
              <a:rPr lang="en-US" sz="1850" b="1" dirty="0">
                <a:solidFill>
                  <a:srgbClr val="13314F"/>
                </a:solidFill>
                <a:latin typeface="Cambria" pitchFamily="34" charset="0"/>
                <a:ea typeface="Cambria" pitchFamily="34" charset="-122"/>
                <a:cs typeface="Cambria" pitchFamily="34" charset="-120"/>
              </a:rPr>
              <a:t>Ποιοι από τους παρακάτω παράγοντες θεωρείτε ότι συνέβαλαν περισσότερο στην άνθιση της κεντροδεξιάς;</a:t>
            </a:r>
            <a:endParaRPr lang="en-US" sz="1850" dirty="0"/>
          </a:p>
        </p:txBody>
      </p:sp>
      <p:sp>
        <p:nvSpPr>
          <p:cNvPr id="4" name="Text 1"/>
          <p:cNvSpPr/>
          <p:nvPr/>
        </p:nvSpPr>
        <p:spPr>
          <a:xfrm>
            <a:off x="566928" y="1517904"/>
            <a:ext cx="8229600" cy="292608"/>
          </a:xfrm>
          <a:prstGeom prst="rect">
            <a:avLst/>
          </a:prstGeom>
          <a:noFill/>
          <a:ln/>
        </p:spPr>
        <p:txBody>
          <a:bodyPr wrap="square" lIns="0" tIns="0" rIns="0" bIns="0" rtlCol="0" anchor="ctr"/>
          <a:lstStyle/>
          <a:p>
            <a:pPr marL="0" indent="0">
              <a:buNone/>
            </a:pPr>
            <a:r>
              <a:rPr lang="en-US" sz="1200" b="1" kern="0" spc="200" dirty="0">
                <a:solidFill>
                  <a:srgbClr val="C00000"/>
                </a:solidFill>
                <a:latin typeface="Calibri" pitchFamily="34" charset="0"/>
                <a:ea typeface="Calibri" pitchFamily="34" charset="-122"/>
                <a:cs typeface="Calibri" pitchFamily="34" charset="-120"/>
              </a:rPr>
              <a:t>ΈΩΣ 2 ΕΠΙΛΟΓΈΣ</a:t>
            </a:r>
            <a:endParaRPr lang="en-US" sz="1200" dirty="0">
              <a:solidFill>
                <a:srgbClr val="C00000"/>
              </a:solidFill>
            </a:endParaRPr>
          </a:p>
        </p:txBody>
      </p:sp>
      <p:graphicFrame>
        <p:nvGraphicFramePr>
          <p:cNvPr id="5" name="Chart 0"/>
          <p:cNvGraphicFramePr/>
          <p:nvPr>
            <p:extLst>
              <p:ext uri="{D42A27DB-BD31-4B8C-83A1-F6EECF244321}">
                <p14:modId xmlns:p14="http://schemas.microsoft.com/office/powerpoint/2010/main" val="513435061"/>
              </p:ext>
            </p:extLst>
          </p:nvPr>
        </p:nvGraphicFramePr>
        <p:xfrm>
          <a:off x="502920" y="1938528"/>
          <a:ext cx="9829800" cy="5486400"/>
        </p:xfrm>
        <a:graphic>
          <a:graphicData uri="http://schemas.openxmlformats.org/drawingml/2006/chart">
            <c:chart xmlns:c="http://schemas.openxmlformats.org/drawingml/2006/chart" xmlns:r="http://schemas.openxmlformats.org/officeDocument/2006/relationships" r:id="rId4"/>
          </a:graphicData>
        </a:graphic>
      </p:graphicFrame>
      <p:sp>
        <p:nvSpPr>
          <p:cNvPr id="6" name="Shape 2"/>
          <p:cNvSpPr/>
          <p:nvPr/>
        </p:nvSpPr>
        <p:spPr>
          <a:xfrm>
            <a:off x="548640" y="7607808"/>
            <a:ext cx="9738360" cy="0"/>
          </a:xfrm>
          <a:prstGeom prst="line">
            <a:avLst/>
          </a:prstGeom>
          <a:noFill/>
          <a:ln w="12700">
            <a:solidFill>
              <a:srgbClr val="D7DEE5"/>
            </a:solidFill>
            <a:prstDash val="solid"/>
          </a:ln>
        </p:spPr>
        <p:txBody>
          <a:bodyPr/>
          <a:lstStyle/>
          <a:p>
            <a:endParaRPr lang="el-GR"/>
          </a:p>
        </p:txBody>
      </p:sp>
      <p:sp>
        <p:nvSpPr>
          <p:cNvPr id="7" name="Text 3"/>
          <p:cNvSpPr/>
          <p:nvPr/>
        </p:nvSpPr>
        <p:spPr>
          <a:xfrm>
            <a:off x="548640" y="7680960"/>
            <a:ext cx="8961120" cy="320040"/>
          </a:xfrm>
          <a:prstGeom prst="rect">
            <a:avLst/>
          </a:prstGeom>
          <a:noFill/>
          <a:ln/>
        </p:spPr>
        <p:txBody>
          <a:bodyPr wrap="square" lIns="0" tIns="0" rIns="0" bIns="0" rtlCol="0" anchor="ctr"/>
          <a:lstStyle/>
          <a:p>
            <a:pPr marL="0" indent="0">
              <a:buNone/>
            </a:pPr>
            <a:r>
              <a:rPr lang="en-US" sz="900" b="1" dirty="0">
                <a:solidFill>
                  <a:schemeClr val="accent1">
                    <a:lumMod val="50000"/>
                  </a:schemeClr>
                </a:solidFill>
                <a:latin typeface="Calibri" pitchFamily="34" charset="0"/>
                <a:ea typeface="Calibri" pitchFamily="34" charset="-122"/>
                <a:cs typeface="Calibri" pitchFamily="34" charset="-120"/>
              </a:rPr>
              <a:t>Πηγή: Opinion Poll για λογαριασμό της Liberal  •  Πανελλαδική έρευνα 23–24 Ιουνίου 2026  •  Μέγεθος δείγματος ν = 1.004</a:t>
            </a:r>
            <a:endParaRPr lang="en-US" sz="900" b="1" dirty="0">
              <a:solidFill>
                <a:schemeClr val="accent1">
                  <a:lumMod val="50000"/>
                </a:schemeClr>
              </a:solidFill>
            </a:endParaRPr>
          </a:p>
        </p:txBody>
      </p:sp>
      <p:sp>
        <p:nvSpPr>
          <p:cNvPr id="8" name="Text 4"/>
          <p:cNvSpPr/>
          <p:nvPr/>
        </p:nvSpPr>
        <p:spPr>
          <a:xfrm>
            <a:off x="9784080" y="7680960"/>
            <a:ext cx="502920" cy="320040"/>
          </a:xfrm>
          <a:prstGeom prst="rect">
            <a:avLst/>
          </a:prstGeom>
          <a:noFill/>
          <a:ln/>
        </p:spPr>
        <p:txBody>
          <a:bodyPr wrap="square" lIns="0" tIns="0" rIns="0" bIns="0" rtlCol="0" anchor="ctr"/>
          <a:lstStyle/>
          <a:p>
            <a:pPr marL="0" indent="0" algn="r">
              <a:buNone/>
            </a:pPr>
            <a:r>
              <a:rPr lang="en-US" sz="1000" dirty="0">
                <a:solidFill>
                  <a:srgbClr val="6A7C8C"/>
                </a:solidFill>
                <a:latin typeface="Calibri" pitchFamily="34" charset="0"/>
                <a:ea typeface="Calibri" pitchFamily="34" charset="-122"/>
                <a:cs typeface="Calibri" pitchFamily="34" charset="-120"/>
              </a:rPr>
              <a:t>6</a:t>
            </a:r>
            <a:endParaRPr lang="en-US" sz="1000" dirty="0"/>
          </a:p>
        </p:txBody>
      </p:sp>
      <p:pic>
        <p:nvPicPr>
          <p:cNvPr id="9" name="Picture 4" descr="ΣΕΔΕΑ | ΚΑΤΑΣΤΑΤΙΚΟ ΣΕΔΕΑ">
            <a:extLst>
              <a:ext uri="{FF2B5EF4-FFF2-40B4-BE49-F238E27FC236}">
                <a16:creationId xmlns:a16="http://schemas.microsoft.com/office/drawing/2014/main" id="{A32709AD-A4BD-0B36-889E-5ACFE4968E5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98864" y="854964"/>
            <a:ext cx="1371600" cy="62300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a:effectLst/>
      </p:bgPr>
    </p:bg>
    <p:spTree>
      <p:nvGrpSpPr>
        <p:cNvPr id="1" name=""/>
        <p:cNvGrpSpPr/>
        <p:nvPr/>
      </p:nvGrpSpPr>
      <p:grpSpPr>
        <a:xfrm>
          <a:off x="0" y="0"/>
          <a:ext cx="0" cy="0"/>
          <a:chOff x="0" y="0"/>
          <a:chExt cx="0" cy="0"/>
        </a:xfrm>
      </p:grpSpPr>
      <p:pic>
        <p:nvPicPr>
          <p:cNvPr id="2" name="Image 0" descr="logo_clean.png"/>
          <p:cNvPicPr>
            <a:picLocks noChangeAspect="1"/>
          </p:cNvPicPr>
          <p:nvPr/>
        </p:nvPicPr>
        <p:blipFill>
          <a:blip r:embed="rId3"/>
          <a:stretch>
            <a:fillRect/>
          </a:stretch>
        </p:blipFill>
        <p:spPr>
          <a:xfrm>
            <a:off x="9098280" y="384048"/>
            <a:ext cx="1371600" cy="370332"/>
          </a:xfrm>
          <a:prstGeom prst="rect">
            <a:avLst/>
          </a:prstGeom>
        </p:spPr>
      </p:pic>
      <p:sp>
        <p:nvSpPr>
          <p:cNvPr id="3" name="Text 0"/>
          <p:cNvSpPr/>
          <p:nvPr/>
        </p:nvSpPr>
        <p:spPr>
          <a:xfrm>
            <a:off x="548640" y="411480"/>
            <a:ext cx="8321040" cy="1005840"/>
          </a:xfrm>
          <a:prstGeom prst="rect">
            <a:avLst/>
          </a:prstGeom>
          <a:noFill/>
          <a:ln/>
        </p:spPr>
        <p:txBody>
          <a:bodyPr wrap="square" lIns="0" tIns="0" rIns="0" bIns="0" rtlCol="0" anchor="t"/>
          <a:lstStyle/>
          <a:p>
            <a:pPr marL="0" indent="0">
              <a:lnSpc>
                <a:spcPct val="100000"/>
              </a:lnSpc>
              <a:buNone/>
            </a:pPr>
            <a:r>
              <a:rPr lang="en-US" sz="1850" b="1" dirty="0">
                <a:solidFill>
                  <a:srgbClr val="13314F"/>
                </a:solidFill>
                <a:latin typeface="Cambria" pitchFamily="34" charset="0"/>
                <a:ea typeface="Cambria" pitchFamily="34" charset="-122"/>
                <a:cs typeface="Cambria" pitchFamily="34" charset="-120"/>
              </a:rPr>
              <a:t>Και ποιοι από τους παρακάτω παράγοντες θεωρείτε ότι θα μπορούσαν να φθείρουν την κυριαρχία της κεντροδεξιάς;</a:t>
            </a:r>
            <a:endParaRPr lang="en-US" sz="1850" dirty="0"/>
          </a:p>
        </p:txBody>
      </p:sp>
      <p:sp>
        <p:nvSpPr>
          <p:cNvPr id="4" name="Text 1"/>
          <p:cNvSpPr/>
          <p:nvPr/>
        </p:nvSpPr>
        <p:spPr>
          <a:xfrm>
            <a:off x="566928" y="1517904"/>
            <a:ext cx="8229600" cy="292608"/>
          </a:xfrm>
          <a:prstGeom prst="rect">
            <a:avLst/>
          </a:prstGeom>
          <a:noFill/>
          <a:ln/>
        </p:spPr>
        <p:txBody>
          <a:bodyPr wrap="square" lIns="0" tIns="0" rIns="0" bIns="0" rtlCol="0" anchor="ctr"/>
          <a:lstStyle/>
          <a:p>
            <a:pPr marL="0" indent="0">
              <a:buNone/>
            </a:pPr>
            <a:r>
              <a:rPr lang="en-US" sz="1200" b="1" kern="0" spc="200" dirty="0">
                <a:solidFill>
                  <a:srgbClr val="C00000"/>
                </a:solidFill>
                <a:latin typeface="Calibri" pitchFamily="34" charset="0"/>
                <a:ea typeface="Calibri" pitchFamily="34" charset="-122"/>
                <a:cs typeface="Calibri" pitchFamily="34" charset="-120"/>
              </a:rPr>
              <a:t>ΈΩΣ 2 ΕΠΙΛΟΓΈΣ</a:t>
            </a:r>
            <a:endParaRPr lang="en-US" sz="1200" dirty="0">
              <a:solidFill>
                <a:srgbClr val="C00000"/>
              </a:solidFill>
            </a:endParaRPr>
          </a:p>
        </p:txBody>
      </p:sp>
      <p:graphicFrame>
        <p:nvGraphicFramePr>
          <p:cNvPr id="5" name="Chart 0"/>
          <p:cNvGraphicFramePr/>
          <p:nvPr>
            <p:extLst>
              <p:ext uri="{D42A27DB-BD31-4B8C-83A1-F6EECF244321}">
                <p14:modId xmlns:p14="http://schemas.microsoft.com/office/powerpoint/2010/main" val="156726579"/>
              </p:ext>
            </p:extLst>
          </p:nvPr>
        </p:nvGraphicFramePr>
        <p:xfrm>
          <a:off x="502920" y="1938528"/>
          <a:ext cx="9829800" cy="5486400"/>
        </p:xfrm>
        <a:graphic>
          <a:graphicData uri="http://schemas.openxmlformats.org/drawingml/2006/chart">
            <c:chart xmlns:c="http://schemas.openxmlformats.org/drawingml/2006/chart" xmlns:r="http://schemas.openxmlformats.org/officeDocument/2006/relationships" r:id="rId4"/>
          </a:graphicData>
        </a:graphic>
      </p:graphicFrame>
      <p:sp>
        <p:nvSpPr>
          <p:cNvPr id="6" name="Shape 2"/>
          <p:cNvSpPr/>
          <p:nvPr/>
        </p:nvSpPr>
        <p:spPr>
          <a:xfrm>
            <a:off x="548640" y="7607808"/>
            <a:ext cx="9738360" cy="0"/>
          </a:xfrm>
          <a:prstGeom prst="line">
            <a:avLst/>
          </a:prstGeom>
          <a:noFill/>
          <a:ln w="12700">
            <a:solidFill>
              <a:srgbClr val="D7DEE5"/>
            </a:solidFill>
            <a:prstDash val="solid"/>
          </a:ln>
        </p:spPr>
        <p:txBody>
          <a:bodyPr/>
          <a:lstStyle/>
          <a:p>
            <a:endParaRPr lang="el-GR"/>
          </a:p>
        </p:txBody>
      </p:sp>
      <p:sp>
        <p:nvSpPr>
          <p:cNvPr id="7" name="Text 3"/>
          <p:cNvSpPr/>
          <p:nvPr/>
        </p:nvSpPr>
        <p:spPr>
          <a:xfrm>
            <a:off x="548640" y="7680960"/>
            <a:ext cx="8961120" cy="320040"/>
          </a:xfrm>
          <a:prstGeom prst="rect">
            <a:avLst/>
          </a:prstGeom>
          <a:noFill/>
          <a:ln/>
        </p:spPr>
        <p:txBody>
          <a:bodyPr wrap="square" lIns="0" tIns="0" rIns="0" bIns="0" rtlCol="0" anchor="ctr"/>
          <a:lstStyle/>
          <a:p>
            <a:pPr marL="0" indent="0">
              <a:buNone/>
            </a:pPr>
            <a:r>
              <a:rPr lang="en-US" sz="900" b="1" dirty="0">
                <a:solidFill>
                  <a:schemeClr val="accent1">
                    <a:lumMod val="50000"/>
                  </a:schemeClr>
                </a:solidFill>
                <a:latin typeface="Calibri" pitchFamily="34" charset="0"/>
                <a:ea typeface="Calibri" pitchFamily="34" charset="-122"/>
                <a:cs typeface="Calibri" pitchFamily="34" charset="-120"/>
              </a:rPr>
              <a:t>Πηγή: Opinion Poll για λογαριασμό της Liberal  •  Πανελλαδική έρευνα 23–24 Ιουνίου 2026  •  Μέγεθος δείγματος ν = 1.004</a:t>
            </a:r>
            <a:endParaRPr lang="en-US" sz="900" b="1" dirty="0">
              <a:solidFill>
                <a:schemeClr val="accent1">
                  <a:lumMod val="50000"/>
                </a:schemeClr>
              </a:solidFill>
            </a:endParaRPr>
          </a:p>
        </p:txBody>
      </p:sp>
      <p:sp>
        <p:nvSpPr>
          <p:cNvPr id="8" name="Text 4"/>
          <p:cNvSpPr/>
          <p:nvPr/>
        </p:nvSpPr>
        <p:spPr>
          <a:xfrm>
            <a:off x="9784080" y="7680960"/>
            <a:ext cx="502920" cy="320040"/>
          </a:xfrm>
          <a:prstGeom prst="rect">
            <a:avLst/>
          </a:prstGeom>
          <a:noFill/>
          <a:ln/>
        </p:spPr>
        <p:txBody>
          <a:bodyPr wrap="square" lIns="0" tIns="0" rIns="0" bIns="0" rtlCol="0" anchor="ctr"/>
          <a:lstStyle/>
          <a:p>
            <a:pPr marL="0" indent="0" algn="r">
              <a:buNone/>
            </a:pPr>
            <a:r>
              <a:rPr lang="en-US" sz="1000" dirty="0">
                <a:solidFill>
                  <a:srgbClr val="6A7C8C"/>
                </a:solidFill>
                <a:latin typeface="Calibri" pitchFamily="34" charset="0"/>
                <a:ea typeface="Calibri" pitchFamily="34" charset="-122"/>
                <a:cs typeface="Calibri" pitchFamily="34" charset="-120"/>
              </a:rPr>
              <a:t>7</a:t>
            </a:r>
            <a:endParaRPr lang="en-US" sz="1000" dirty="0"/>
          </a:p>
        </p:txBody>
      </p:sp>
      <p:pic>
        <p:nvPicPr>
          <p:cNvPr id="9" name="Picture 4" descr="ΣΕΔΕΑ | ΚΑΤΑΣΤΑΤΙΚΟ ΣΕΔΕΑ">
            <a:extLst>
              <a:ext uri="{FF2B5EF4-FFF2-40B4-BE49-F238E27FC236}">
                <a16:creationId xmlns:a16="http://schemas.microsoft.com/office/drawing/2014/main" id="{16BF72EC-519B-B433-AF94-93D283CF809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98864" y="854964"/>
            <a:ext cx="1371600" cy="62300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36</TotalTime>
  <Words>1753</Words>
  <Application>Microsoft Office PowerPoint</Application>
  <PresentationFormat>Χαρτί B4 (ISO) (250x353 χιλ.)</PresentationFormat>
  <Paragraphs>285</Paragraphs>
  <Slides>35</Slides>
  <Notes>35</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35</vt:i4>
      </vt:variant>
    </vt:vector>
  </HeadingPairs>
  <TitlesOfParts>
    <vt:vector size="40" baseType="lpstr">
      <vt:lpstr>Aptos</vt:lpstr>
      <vt:lpstr>Arial</vt:lpstr>
      <vt:lpstr>Calibri</vt:lpstr>
      <vt:lpstr>Cambria</vt:lpstr>
      <vt:lpstr>Office Theme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Zaharias Zoupis</cp:lastModifiedBy>
  <cp:revision>5</cp:revision>
  <dcterms:created xsi:type="dcterms:W3CDTF">2026-06-25T16:49:24Z</dcterms:created>
  <dcterms:modified xsi:type="dcterms:W3CDTF">2026-06-25T17:47:10Z</dcterms:modified>
</cp:coreProperties>
</file>